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3" r:id="rId4"/>
  </p:sldMasterIdLst>
  <p:notesMasterIdLst>
    <p:notesMasterId r:id="rId32"/>
  </p:notesMasterIdLst>
  <p:handoutMasterIdLst>
    <p:handoutMasterId r:id="rId33"/>
  </p:handoutMasterIdLst>
  <p:sldIdLst>
    <p:sldId id="1497" r:id="rId5"/>
    <p:sldId id="1516" r:id="rId6"/>
    <p:sldId id="1498" r:id="rId7"/>
    <p:sldId id="1499" r:id="rId8"/>
    <p:sldId id="1517" r:id="rId9"/>
    <p:sldId id="1500" r:id="rId10"/>
    <p:sldId id="1518" r:id="rId11"/>
    <p:sldId id="1502" r:id="rId12"/>
    <p:sldId id="1503" r:id="rId13"/>
    <p:sldId id="1521" r:id="rId14"/>
    <p:sldId id="1522" r:id="rId15"/>
    <p:sldId id="1507" r:id="rId16"/>
    <p:sldId id="1525" r:id="rId17"/>
    <p:sldId id="1524" r:id="rId18"/>
    <p:sldId id="1528" r:id="rId19"/>
    <p:sldId id="1529" r:id="rId20"/>
    <p:sldId id="1504" r:id="rId21"/>
    <p:sldId id="1505" r:id="rId22"/>
    <p:sldId id="1530" r:id="rId23"/>
    <p:sldId id="1508" r:id="rId24"/>
    <p:sldId id="1506" r:id="rId25"/>
    <p:sldId id="1531" r:id="rId26"/>
    <p:sldId id="1509" r:id="rId27"/>
    <p:sldId id="1532" r:id="rId28"/>
    <p:sldId id="1510" r:id="rId29"/>
    <p:sldId id="1514" r:id="rId30"/>
    <p:sldId id="151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2471F2E-E011-F521-299E-65FC243E7E5E}" name="David Salaguinto" initials="DS" userId="S::davidsa@microsoft.com::9399e6ad-b974-43d0-b593-8c2804f84e0d" providerId="AD"/>
  <p188:author id="{DC3CAF61-3D39-8A1C-6AB6-F5CBCFCBEA47}" name="Vanessa Buzgheia (ALLEGIS GROUP HOLDINGS INC)" initials="" userId="S::v-vabuzgheia@microsoft.com::f3934b54-4599-40d0-96a8-d6208686f730" providerId="AD"/>
  <p188:author id="{9941987A-41B7-49AC-EE6E-03F2D0BD95BA}" name="Daria Naidenov" initials="DN" userId="S::danaidenov@microsoft.com::ab38ab5f-bdf0-4774-ae5a-d2782abb2027" providerId="AD"/>
  <p188:author id="{E2AFCBE2-96AD-378F-B4C9-6D94B252CA9F}" name="Kaila Orsucci (ANDERSEN CONSULTANTS LLC)" initials="KO" userId="S::v-kaiorsucci@microsoft.com::6b53eb50-4ec2-4e76-8ec7-518784d2a68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102"/>
    <a:srgbClr val="F7E6D4"/>
    <a:srgbClr val="CC56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BF8B34-BE28-4A5C-AA5C-EB063CB50615}" v="3809" dt="2025-11-19T06:21:54.491"/>
    <p1510:client id="{984673C1-CC4B-AE53-0352-83C065313056}" v="5" dt="2025-11-19T06:16:57.973"/>
  </p1510:revLst>
</p1510:revInfo>
</file>

<file path=ppt/tableStyles.xml><?xml version="1.0" encoding="utf-8"?>
<a:tblStyleLst xmlns:a="http://schemas.openxmlformats.org/drawingml/2006/main" def="{00A15C55-8517-42AA-B614-E9B94910E39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9D005A-EF78-4DC8-A9B0-7B54127FABB3}" type="doc">
      <dgm:prSet loTypeId="urn:microsoft.com/office/officeart/2024/3/layout/ArchList1#26" loCatId="list" qsTypeId="urn:microsoft.com/office/officeart/2005/8/quickstyle/simple1" qsCatId="simple" csTypeId="urn:microsoft.com/office/officeart/2005/8/colors/accent1_2" csCatId="accent1" phldr="1"/>
      <dgm:spPr/>
      <dgm:t>
        <a:bodyPr/>
        <a:lstStyle/>
        <a:p>
          <a:endParaRPr lang="en-US"/>
        </a:p>
      </dgm:t>
    </dgm:pt>
    <dgm:pt modelId="{5C6C0E93-31C2-4367-9734-22A77E91F852}">
      <dgm:prSet phldrT="[Text]" custT="1"/>
      <dgm:spPr/>
      <dgm:t>
        <a:bodyPr/>
        <a:lstStyle/>
        <a:p>
          <a:pPr>
            <a:lnSpc>
              <a:spcPct val="100000"/>
            </a:lnSpc>
            <a:defRPr b="1"/>
          </a:pPr>
          <a:r>
            <a:rPr lang="en-US" sz="1600" b="1" i="0">
              <a:solidFill>
                <a:schemeClr val="tx2"/>
              </a:solidFill>
              <a:latin typeface="+mn-lt"/>
              <a:ea typeface="+mn-lt"/>
              <a:cs typeface="+mn-lt"/>
            </a:rPr>
            <a:t>Trained Models </a:t>
          </a:r>
          <a:r>
            <a:rPr lang="en-US" sz="1600">
              <a:solidFill>
                <a:schemeClr val="tx2"/>
              </a:solidFill>
              <a:latin typeface="+mn-lt"/>
              <a:ea typeface="+mn-lt"/>
              <a:cs typeface="+mn-lt"/>
            </a:rPr>
            <a:t>(3 Variants)</a:t>
          </a:r>
        </a:p>
      </dgm:t>
    </dgm:pt>
    <dgm:pt modelId="{8C6185DB-C15F-4142-9FFC-06798EBB4FD3}" type="parTrans" cxnId="{380048F8-519C-4DF3-983E-65F199CAF07C}">
      <dgm:prSet/>
      <dgm:spPr/>
      <dgm:t>
        <a:bodyPr/>
        <a:lstStyle/>
        <a:p>
          <a:endParaRPr lang="en-US" sz="1600">
            <a:solidFill>
              <a:schemeClr val="tx2"/>
            </a:solidFill>
            <a:latin typeface="+mn-lt"/>
          </a:endParaRPr>
        </a:p>
      </dgm:t>
    </dgm:pt>
    <dgm:pt modelId="{57C15597-8730-4C5E-950A-E3E94A8A5729}" type="sibTrans" cxnId="{380048F8-519C-4DF3-983E-65F199CAF07C}">
      <dgm:prSet/>
      <dgm:spPr/>
      <dgm:t>
        <a:bodyPr/>
        <a:lstStyle/>
        <a:p>
          <a:pPr>
            <a:lnSpc>
              <a:spcPct val="100000"/>
            </a:lnSpc>
            <a:defRPr b="1"/>
          </a:pPr>
          <a:endParaRPr lang="en-US" sz="1600">
            <a:solidFill>
              <a:schemeClr val="tx2"/>
            </a:solidFill>
            <a:latin typeface="+mn-lt"/>
          </a:endParaRPr>
        </a:p>
      </dgm:t>
    </dgm:pt>
    <dgm:pt modelId="{5DC4A6D3-8F5B-462C-98E5-9DBA04B5F5C0}">
      <dgm:prSet custT="1"/>
      <dgm:spPr/>
      <dgm:t>
        <a:bodyPr/>
        <a:lstStyle/>
        <a:p>
          <a:pPr>
            <a:lnSpc>
              <a:spcPct val="100000"/>
            </a:lnSpc>
          </a:pPr>
          <a:r>
            <a:rPr lang="en-US" sz="1600" b="0" i="0">
              <a:solidFill>
                <a:schemeClr val="tx2"/>
              </a:solidFill>
              <a:latin typeface="+mn-lt"/>
              <a:ea typeface="+mn-lt"/>
              <a:cs typeface="+mn-lt"/>
            </a:rPr>
            <a:t>NPR </a:t>
          </a:r>
          <a:r>
            <a:rPr lang="en-US" sz="1600" b="0">
              <a:solidFill>
                <a:schemeClr val="tx2"/>
              </a:solidFill>
              <a:latin typeface="+mn-lt"/>
              <a:ea typeface="+mn-lt"/>
              <a:cs typeface="+mn-lt"/>
            </a:rPr>
            <a:t>detector </a:t>
          </a:r>
        </a:p>
      </dgm:t>
    </dgm:pt>
    <dgm:pt modelId="{05AC1DA1-5915-400C-AA8A-59903F7D8430}" type="parTrans" cxnId="{B8CDC488-4F8D-4EF9-86AB-BC5EDA02D830}">
      <dgm:prSet/>
      <dgm:spPr/>
      <dgm:t>
        <a:bodyPr/>
        <a:lstStyle/>
        <a:p>
          <a:endParaRPr lang="en-US" sz="1600">
            <a:solidFill>
              <a:schemeClr val="tx2"/>
            </a:solidFill>
            <a:latin typeface="+mn-lt"/>
          </a:endParaRPr>
        </a:p>
      </dgm:t>
    </dgm:pt>
    <dgm:pt modelId="{EBE04370-C115-496A-829B-022F025D9929}" type="sibTrans" cxnId="{B8CDC488-4F8D-4EF9-86AB-BC5EDA02D830}">
      <dgm:prSet/>
      <dgm:spPr/>
      <dgm:t>
        <a:bodyPr/>
        <a:lstStyle/>
        <a:p>
          <a:pPr>
            <a:lnSpc>
              <a:spcPct val="100000"/>
            </a:lnSpc>
            <a:defRPr b="1"/>
          </a:pPr>
          <a:endParaRPr lang="en-US" sz="1600">
            <a:solidFill>
              <a:schemeClr val="tx2"/>
            </a:solidFill>
            <a:latin typeface="+mn-lt"/>
          </a:endParaRPr>
        </a:p>
      </dgm:t>
    </dgm:pt>
    <dgm:pt modelId="{6683C677-89E1-4E18-8444-F8D0F9174767}">
      <dgm:prSet custT="1"/>
      <dgm:spPr/>
      <dgm:t>
        <a:bodyPr/>
        <a:lstStyle/>
        <a:p>
          <a:pPr>
            <a:lnSpc>
              <a:spcPct val="100000"/>
            </a:lnSpc>
            <a:defRPr b="1"/>
          </a:pPr>
          <a:r>
            <a:rPr lang="en-US" sz="1600" b="1" i="0">
              <a:solidFill>
                <a:schemeClr val="tx2"/>
              </a:solidFill>
              <a:latin typeface="+mn-lt"/>
            </a:rPr>
            <a:t>Code Repository</a:t>
          </a:r>
        </a:p>
      </dgm:t>
    </dgm:pt>
    <dgm:pt modelId="{9096D71F-9713-469B-ACE6-161111FE9A54}" type="parTrans" cxnId="{56C8B87E-0F96-4F20-8345-3069AB024E9E}">
      <dgm:prSet/>
      <dgm:spPr/>
      <dgm:t>
        <a:bodyPr/>
        <a:lstStyle/>
        <a:p>
          <a:endParaRPr lang="en-US" sz="1600">
            <a:solidFill>
              <a:schemeClr val="tx2"/>
            </a:solidFill>
            <a:latin typeface="+mn-lt"/>
          </a:endParaRPr>
        </a:p>
      </dgm:t>
    </dgm:pt>
    <dgm:pt modelId="{09D8EA0C-EED3-4BB1-8AEF-7CFB760A7162}" type="sibTrans" cxnId="{56C8B87E-0F96-4F20-8345-3069AB024E9E}">
      <dgm:prSet/>
      <dgm:spPr/>
      <dgm:t>
        <a:bodyPr/>
        <a:lstStyle/>
        <a:p>
          <a:pPr>
            <a:lnSpc>
              <a:spcPct val="100000"/>
            </a:lnSpc>
            <a:defRPr b="1"/>
          </a:pPr>
          <a:endParaRPr lang="en-US" sz="1600">
            <a:solidFill>
              <a:schemeClr val="tx2"/>
            </a:solidFill>
            <a:latin typeface="+mn-lt"/>
          </a:endParaRPr>
        </a:p>
      </dgm:t>
    </dgm:pt>
    <dgm:pt modelId="{56734F44-9D7F-4CFB-9CBD-E0EEABC32D3D}">
      <dgm:prSet custT="1"/>
      <dgm:spPr/>
      <dgm:t>
        <a:bodyPr/>
        <a:lstStyle/>
        <a:p>
          <a:pPr>
            <a:lnSpc>
              <a:spcPct val="100000"/>
            </a:lnSpc>
          </a:pPr>
          <a:r>
            <a:rPr lang="en-US" sz="1600" b="0" i="0">
              <a:solidFill>
                <a:schemeClr val="tx2"/>
              </a:solidFill>
              <a:latin typeface="+mn-lt"/>
              <a:ea typeface="+mn-lt"/>
              <a:cs typeface="+mn-lt"/>
            </a:rPr>
            <a:t>GitHub-ready, well-documented</a:t>
          </a:r>
        </a:p>
      </dgm:t>
    </dgm:pt>
    <dgm:pt modelId="{A3AD6FCC-E4F5-46B4-B004-A23AC5C6F65B}" type="parTrans" cxnId="{BF038F71-DD3A-456F-94B1-E4A5F6A7590E}">
      <dgm:prSet/>
      <dgm:spPr/>
      <dgm:t>
        <a:bodyPr/>
        <a:lstStyle/>
        <a:p>
          <a:endParaRPr lang="en-US" sz="1600">
            <a:solidFill>
              <a:schemeClr val="tx2"/>
            </a:solidFill>
            <a:latin typeface="+mn-lt"/>
          </a:endParaRPr>
        </a:p>
      </dgm:t>
    </dgm:pt>
    <dgm:pt modelId="{9C036100-254F-47F6-B01F-1758F7BB772A}" type="sibTrans" cxnId="{BF038F71-DD3A-456F-94B1-E4A5F6A7590E}">
      <dgm:prSet/>
      <dgm:spPr/>
      <dgm:t>
        <a:bodyPr/>
        <a:lstStyle/>
        <a:p>
          <a:pPr>
            <a:lnSpc>
              <a:spcPct val="100000"/>
            </a:lnSpc>
            <a:defRPr b="1"/>
          </a:pPr>
          <a:endParaRPr lang="en-US" sz="1600">
            <a:solidFill>
              <a:schemeClr val="tx2"/>
            </a:solidFill>
            <a:latin typeface="+mn-lt"/>
          </a:endParaRPr>
        </a:p>
      </dgm:t>
    </dgm:pt>
    <dgm:pt modelId="{1DD03B1B-225F-4F59-88E9-6E12FADD869B}">
      <dgm:prSet custT="1"/>
      <dgm:spPr/>
      <dgm:t>
        <a:bodyPr/>
        <a:lstStyle/>
        <a:p>
          <a:pPr>
            <a:lnSpc>
              <a:spcPct val="100000"/>
            </a:lnSpc>
            <a:defRPr b="1"/>
          </a:pPr>
          <a:r>
            <a:rPr lang="en-US" sz="1600" b="1" i="0">
              <a:solidFill>
                <a:schemeClr val="tx2"/>
              </a:solidFill>
              <a:latin typeface="+mn-lt"/>
            </a:rPr>
            <a:t>Results Dataset</a:t>
          </a:r>
        </a:p>
      </dgm:t>
    </dgm:pt>
    <dgm:pt modelId="{FE2FFDD7-EC33-4C15-918C-5DE14D4351F6}" type="parTrans" cxnId="{3651E0FD-E66F-4F72-99C5-BD809EC3C96C}">
      <dgm:prSet/>
      <dgm:spPr/>
      <dgm:t>
        <a:bodyPr/>
        <a:lstStyle/>
        <a:p>
          <a:endParaRPr lang="en-US" sz="1600">
            <a:solidFill>
              <a:schemeClr val="tx2"/>
            </a:solidFill>
            <a:latin typeface="+mn-lt"/>
          </a:endParaRPr>
        </a:p>
      </dgm:t>
    </dgm:pt>
    <dgm:pt modelId="{36F1427C-26E2-4129-AD15-F3263C896B71}" type="sibTrans" cxnId="{3651E0FD-E66F-4F72-99C5-BD809EC3C96C}">
      <dgm:prSet/>
      <dgm:spPr/>
      <dgm:t>
        <a:bodyPr/>
        <a:lstStyle/>
        <a:p>
          <a:endParaRPr lang="en-US" sz="1600">
            <a:solidFill>
              <a:schemeClr val="tx2"/>
            </a:solidFill>
            <a:latin typeface="+mn-lt"/>
          </a:endParaRPr>
        </a:p>
      </dgm:t>
    </dgm:pt>
    <dgm:pt modelId="{F6C60737-054A-4D4C-890B-C348D450576A}">
      <dgm:prSet custT="1"/>
      <dgm:spPr/>
      <dgm:t>
        <a:bodyPr/>
        <a:lstStyle/>
        <a:p>
          <a:pPr>
            <a:lnSpc>
              <a:spcPct val="100000"/>
            </a:lnSpc>
          </a:pPr>
          <a:r>
            <a:rPr lang="en-US" sz="1600" b="0" i="0">
              <a:solidFill>
                <a:schemeClr val="tx2"/>
              </a:solidFill>
              <a:latin typeface="+mn-lt"/>
            </a:rPr>
            <a:t>Per-image predictions</a:t>
          </a:r>
          <a:r>
            <a:rPr lang="en-US" sz="1600">
              <a:solidFill>
                <a:schemeClr val="tx2"/>
              </a:solidFill>
              <a:latin typeface="+mn-lt"/>
              <a:ea typeface="+mn-lt"/>
              <a:cs typeface="+mn-lt"/>
            </a:rPr>
            <a:t> (all test sets)</a:t>
          </a:r>
          <a:endParaRPr lang="en-US">
            <a:solidFill>
              <a:schemeClr val="tx2"/>
            </a:solidFill>
            <a:latin typeface="Bahnschrift SemiLight"/>
          </a:endParaRPr>
        </a:p>
      </dgm:t>
    </dgm:pt>
    <dgm:pt modelId="{AD74D646-4FE6-49CB-B06E-B0BEE753FD5B}" type="parTrans" cxnId="{6193C484-8ABE-4C8E-BC1B-11825138E8E6}">
      <dgm:prSet/>
      <dgm:spPr/>
      <dgm:t>
        <a:bodyPr/>
        <a:lstStyle/>
        <a:p>
          <a:endParaRPr lang="en-US" sz="1600">
            <a:solidFill>
              <a:schemeClr val="tx2"/>
            </a:solidFill>
            <a:latin typeface="+mn-lt"/>
          </a:endParaRPr>
        </a:p>
      </dgm:t>
    </dgm:pt>
    <dgm:pt modelId="{33DDF299-F25D-43EA-B386-54F6148ECB5B}" type="sibTrans" cxnId="{6193C484-8ABE-4C8E-BC1B-11825138E8E6}">
      <dgm:prSet/>
      <dgm:spPr/>
      <dgm:t>
        <a:bodyPr/>
        <a:lstStyle/>
        <a:p>
          <a:endParaRPr lang="en-US" sz="1600">
            <a:solidFill>
              <a:schemeClr val="tx2"/>
            </a:solidFill>
            <a:latin typeface="+mn-lt"/>
          </a:endParaRPr>
        </a:p>
      </dgm:t>
    </dgm:pt>
    <dgm:pt modelId="{BE8EAEEF-71AC-484B-BC60-E6F81DAE1C27}">
      <dgm:prSet phldr="0"/>
      <dgm:spPr/>
      <dgm:t>
        <a:bodyPr/>
        <a:lstStyle/>
        <a:p>
          <a:pPr>
            <a:lnSpc>
              <a:spcPct val="100000"/>
            </a:lnSpc>
          </a:pPr>
          <a:r>
            <a:rPr lang="en-US" sz="1600" b="0" i="0">
              <a:latin typeface="+mn-lt"/>
            </a:rPr>
            <a:t>Adversarially robust NPR detector</a:t>
          </a:r>
        </a:p>
      </dgm:t>
    </dgm:pt>
    <dgm:pt modelId="{3F6CA1C1-1F31-4F3B-8DD4-DC17B2794330}" type="parTrans" cxnId="{7BE0D923-311C-4ADB-87AC-05AFC9C15A91}">
      <dgm:prSet/>
      <dgm:spPr/>
    </dgm:pt>
    <dgm:pt modelId="{3C972922-8096-4181-86F7-D5EC6E2EB3DD}" type="sibTrans" cxnId="{7BE0D923-311C-4ADB-87AC-05AFC9C15A91}">
      <dgm:prSet/>
      <dgm:spPr/>
    </dgm:pt>
    <dgm:pt modelId="{16CBF5E8-FE83-43DC-BC7A-ADC3F17606E1}">
      <dgm:prSet phldr="0"/>
      <dgm:spPr/>
      <dgm:t>
        <a:bodyPr/>
        <a:lstStyle/>
        <a:p>
          <a:pPr>
            <a:lnSpc>
              <a:spcPct val="100000"/>
            </a:lnSpc>
          </a:pPr>
          <a:r>
            <a:rPr lang="en-US" sz="1600" b="0" i="0">
              <a:solidFill>
                <a:srgbClr val="000000"/>
              </a:solidFill>
              <a:latin typeface="+mn-lt"/>
            </a:rPr>
            <a:t>Hybrid spatial-frequency detector</a:t>
          </a:r>
        </a:p>
      </dgm:t>
    </dgm:pt>
    <dgm:pt modelId="{B570215E-0E66-4C06-9D24-D18C64033719}" type="parTrans" cxnId="{87171702-9313-44A8-8C87-A26F7182C8D7}">
      <dgm:prSet/>
      <dgm:spPr/>
    </dgm:pt>
    <dgm:pt modelId="{92AA622C-6B3D-4B2A-BAD5-FA8F460C1257}" type="sibTrans" cxnId="{87171702-9313-44A8-8C87-A26F7182C8D7}">
      <dgm:prSet/>
      <dgm:spPr/>
    </dgm:pt>
    <dgm:pt modelId="{C3C646CB-C2AE-41B0-A3D2-1E18D503527D}">
      <dgm:prSet phldr="0"/>
      <dgm:spPr/>
      <dgm:t>
        <a:bodyPr/>
        <a:lstStyle/>
        <a:p>
          <a:pPr>
            <a:lnSpc>
              <a:spcPct val="100000"/>
            </a:lnSpc>
          </a:pPr>
          <a:r>
            <a:rPr lang="en-US" sz="1600" b="0" i="0">
              <a:solidFill>
                <a:srgbClr val="000000"/>
              </a:solidFill>
              <a:latin typeface="+mn-lt"/>
            </a:rPr>
            <a:t>Format: PyTorch .pth files + architecture definitions</a:t>
          </a:r>
        </a:p>
      </dgm:t>
    </dgm:pt>
    <dgm:pt modelId="{F38A955C-15DB-4289-AED6-A4E5938CC1BA}" type="parTrans" cxnId="{9C7B5FA8-8878-410A-8A9C-AF9138162A8E}">
      <dgm:prSet/>
      <dgm:spPr/>
    </dgm:pt>
    <dgm:pt modelId="{7B64DA89-2860-4424-8423-3E7AC0CD81C0}" type="sibTrans" cxnId="{9C7B5FA8-8878-410A-8A9C-AF9138162A8E}">
      <dgm:prSet/>
      <dgm:spPr/>
    </dgm:pt>
    <dgm:pt modelId="{6DCB3B02-14BB-4777-8E7D-DCA494019928}">
      <dgm:prSet phldr="0"/>
      <dgm:spPr/>
      <dgm:t>
        <a:bodyPr/>
        <a:lstStyle/>
        <a:p>
          <a:pPr>
            <a:lnSpc>
              <a:spcPct val="100000"/>
            </a:lnSpc>
          </a:pPr>
          <a:r>
            <a:rPr lang="en-US" sz="1600" b="0" i="0">
              <a:solidFill>
                <a:srgbClr val="000000"/>
              </a:solidFill>
              <a:latin typeface="+mn-lt"/>
            </a:rPr>
            <a:t>Reproducible: Saved with training config and random seeds</a:t>
          </a:r>
        </a:p>
      </dgm:t>
    </dgm:pt>
    <dgm:pt modelId="{F5A7294A-959D-4A02-9139-6E129899F7DB}" type="parTrans" cxnId="{B4E9AB81-4B59-45E9-B1C1-F8AB30BFB40C}">
      <dgm:prSet/>
      <dgm:spPr/>
    </dgm:pt>
    <dgm:pt modelId="{191DCB3E-E189-48B5-B5F1-B2AD8870AA78}" type="sibTrans" cxnId="{B4E9AB81-4B59-45E9-B1C1-F8AB30BFB40C}">
      <dgm:prSet/>
      <dgm:spPr/>
    </dgm:pt>
    <dgm:pt modelId="{8AD3EA00-D575-492B-AB7C-A078DCA78762}">
      <dgm:prSet phldr="0" custT="1"/>
      <dgm:spPr/>
      <dgm:t>
        <a:bodyPr/>
        <a:lstStyle/>
        <a:p>
          <a:pPr>
            <a:lnSpc>
              <a:spcPct val="100000"/>
            </a:lnSpc>
          </a:pPr>
          <a:r>
            <a:rPr lang="en-US" sz="1600">
              <a:latin typeface="Bahnschrift SemiLight"/>
            </a:rPr>
            <a:t>Configurations files for each experiment (YAML)</a:t>
          </a:r>
          <a:endParaRPr lang="en-US" sz="1600"/>
        </a:p>
      </dgm:t>
    </dgm:pt>
    <dgm:pt modelId="{1DA45213-40B8-4B93-8C70-F519BEC5A911}" type="parTrans" cxnId="{C63A33BA-99C4-43B3-BF68-F9A012B383CB}">
      <dgm:prSet/>
      <dgm:spPr/>
    </dgm:pt>
    <dgm:pt modelId="{2B3DD923-1DB9-4A45-876D-A09B096A5AC1}" type="sibTrans" cxnId="{C63A33BA-99C4-43B3-BF68-F9A012B383CB}">
      <dgm:prSet/>
      <dgm:spPr/>
    </dgm:pt>
    <dgm:pt modelId="{FCFF08F4-3274-4DF6-AA0F-CDD87C324D8E}">
      <dgm:prSet phldr="0" custT="1"/>
      <dgm:spPr/>
      <dgm:t>
        <a:bodyPr/>
        <a:lstStyle/>
        <a:p>
          <a:pPr>
            <a:lnSpc>
              <a:spcPct val="100000"/>
            </a:lnSpc>
          </a:pPr>
          <a:r>
            <a:rPr lang="en-US" sz="1600">
              <a:latin typeface="Bahnschrift SemiLight"/>
            </a:rPr>
            <a:t>README with setup instructions</a:t>
          </a:r>
        </a:p>
      </dgm:t>
    </dgm:pt>
    <dgm:pt modelId="{89C3CB8C-47BB-40BF-83EA-02ECCAA20234}" type="parTrans" cxnId="{BEEE15F5-C46D-43B7-9BB5-C34AC21D3E44}">
      <dgm:prSet/>
      <dgm:spPr/>
    </dgm:pt>
    <dgm:pt modelId="{98726A8F-6AEE-42BA-ABE6-EC25CF6AB100}" type="sibTrans" cxnId="{BEEE15F5-C46D-43B7-9BB5-C34AC21D3E44}">
      <dgm:prSet/>
      <dgm:spPr/>
    </dgm:pt>
    <dgm:pt modelId="{35A4DFBB-8271-4158-9D5E-7963D2631639}">
      <dgm:prSet phldr="0" custT="1"/>
      <dgm:spPr/>
      <dgm:t>
        <a:bodyPr/>
        <a:lstStyle/>
        <a:p>
          <a:pPr>
            <a:lnSpc>
              <a:spcPct val="100000"/>
            </a:lnSpc>
          </a:pPr>
          <a:r>
            <a:rPr lang="en-US" sz="1600" b="0" i="0">
              <a:solidFill>
                <a:srgbClr val="000000"/>
              </a:solidFill>
              <a:latin typeface="Bahnschrift SemiLight"/>
            </a:rPr>
            <a:t>Data loading and preprocessing pipeline</a:t>
          </a:r>
        </a:p>
      </dgm:t>
    </dgm:pt>
    <dgm:pt modelId="{9FA27D2C-A924-4C88-AD97-4ECE9D52726F}" type="parTrans" cxnId="{A0DB9008-B19C-4F44-B71D-A42A12906CE7}">
      <dgm:prSet/>
      <dgm:spPr/>
    </dgm:pt>
    <dgm:pt modelId="{4A446920-5C17-4F88-BB18-7312F9E47692}" type="sibTrans" cxnId="{A0DB9008-B19C-4F44-B71D-A42A12906CE7}">
      <dgm:prSet/>
      <dgm:spPr/>
    </dgm:pt>
    <dgm:pt modelId="{FA39D849-739B-4336-997D-F3EDA0C4200C}">
      <dgm:prSet phldr="0" custT="1"/>
      <dgm:spPr/>
      <dgm:t>
        <a:bodyPr/>
        <a:lstStyle/>
        <a:p>
          <a:pPr>
            <a:lnSpc>
              <a:spcPct val="100000"/>
            </a:lnSpc>
          </a:pPr>
          <a:r>
            <a:rPr lang="en-US" sz="1600" b="0" i="0">
              <a:solidFill>
                <a:srgbClr val="000000"/>
              </a:solidFill>
              <a:latin typeface="Bahnschrift SemiLight"/>
            </a:rPr>
            <a:t>Fully reproducible: same results from same code + seeds</a:t>
          </a:r>
        </a:p>
      </dgm:t>
    </dgm:pt>
    <dgm:pt modelId="{FB0B62C9-E738-4169-8811-5817878527F3}" type="parTrans" cxnId="{2CB01130-6383-42F1-BD4B-EFACBD32F1DB}">
      <dgm:prSet/>
      <dgm:spPr/>
    </dgm:pt>
    <dgm:pt modelId="{82206C39-E2D2-4747-9C79-F60BA38E2A50}" type="sibTrans" cxnId="{2CB01130-6383-42F1-BD4B-EFACBD32F1DB}">
      <dgm:prSet/>
      <dgm:spPr/>
    </dgm:pt>
    <dgm:pt modelId="{B4887CDE-D010-4C11-831E-18406475B02C}">
      <dgm:prSet phldr="0"/>
      <dgm:spPr/>
      <dgm:t>
        <a:bodyPr/>
        <a:lstStyle/>
        <a:p>
          <a:pPr>
            <a:lnSpc>
              <a:spcPct val="100000"/>
            </a:lnSpc>
          </a:pPr>
          <a:endParaRPr lang="en-US" sz="1800" b="0" i="0">
            <a:solidFill>
              <a:srgbClr val="000000"/>
            </a:solidFill>
            <a:latin typeface="Bahnschrift SemiLight"/>
          </a:endParaRPr>
        </a:p>
      </dgm:t>
    </dgm:pt>
    <dgm:pt modelId="{9F5A8C2A-080D-4176-B590-C03A7CA7D858}" type="parTrans" cxnId="{AE79BD53-B344-48E0-8E8C-9E36BD927979}">
      <dgm:prSet/>
      <dgm:spPr/>
    </dgm:pt>
    <dgm:pt modelId="{3BD836AD-2A8B-47CC-B677-7995FB484413}" type="sibTrans" cxnId="{AE79BD53-B344-48E0-8E8C-9E36BD927979}">
      <dgm:prSet/>
      <dgm:spPr/>
    </dgm:pt>
    <dgm:pt modelId="{31A541B4-8691-4C09-8CFA-E1B07B24E760}">
      <dgm:prSet phldr="0"/>
      <dgm:spPr/>
      <dgm:t>
        <a:bodyPr/>
        <a:lstStyle/>
        <a:p>
          <a:pPr>
            <a:lnSpc>
              <a:spcPct val="100000"/>
            </a:lnSpc>
          </a:pPr>
          <a:r>
            <a:rPr lang="en-US" sz="1600">
              <a:latin typeface="+mn-lt"/>
              <a:ea typeface="+mn-lt"/>
              <a:cs typeface="+mn-lt"/>
            </a:rPr>
            <a:t>Per-model accuracy metrics and confusion matrices</a:t>
          </a:r>
        </a:p>
      </dgm:t>
    </dgm:pt>
    <dgm:pt modelId="{2514C9D1-D565-460A-A2C0-A2D85B44DF21}" type="parTrans" cxnId="{65C2B3FF-1CE6-4AD4-B3D5-9FFA101D00C8}">
      <dgm:prSet/>
      <dgm:spPr/>
    </dgm:pt>
    <dgm:pt modelId="{3E7710B8-C083-49F9-AECF-A48D0B8283CB}" type="sibTrans" cxnId="{65C2B3FF-1CE6-4AD4-B3D5-9FFA101D00C8}">
      <dgm:prSet/>
      <dgm:spPr/>
    </dgm:pt>
    <dgm:pt modelId="{9E4E6C8A-D084-4256-A51C-80F22ED7D299}">
      <dgm:prSet phldr="0"/>
      <dgm:spPr/>
      <dgm:t>
        <a:bodyPr/>
        <a:lstStyle/>
        <a:p>
          <a:pPr>
            <a:lnSpc>
              <a:spcPct val="100000"/>
            </a:lnSpc>
          </a:pPr>
          <a:r>
            <a:rPr lang="en-US" sz="1600">
              <a:latin typeface="+mn-lt"/>
              <a:ea typeface="+mn-lt"/>
              <a:cs typeface="+mn-lt"/>
            </a:rPr>
            <a:t>ROC curves and AUC scores</a:t>
          </a:r>
        </a:p>
      </dgm:t>
    </dgm:pt>
    <dgm:pt modelId="{66F7FD14-2053-4843-A473-AB7F09A5CB3B}" type="parTrans" cxnId="{65D3ACAC-0E96-4FE0-B700-7828229701A5}">
      <dgm:prSet/>
      <dgm:spPr/>
    </dgm:pt>
    <dgm:pt modelId="{F99618DA-A4CA-49F2-B19A-9B8A1C6ED564}" type="sibTrans" cxnId="{65D3ACAC-0E96-4FE0-B700-7828229701A5}">
      <dgm:prSet/>
      <dgm:spPr/>
    </dgm:pt>
    <dgm:pt modelId="{5FA75AD1-F28B-4EBE-88A2-290993E48390}">
      <dgm:prSet phldr="0"/>
      <dgm:spPr/>
      <dgm:t>
        <a:bodyPr/>
        <a:lstStyle/>
        <a:p>
          <a:pPr rtl="0">
            <a:lnSpc>
              <a:spcPct val="100000"/>
            </a:lnSpc>
          </a:pPr>
          <a:r>
            <a:rPr lang="en-US" sz="1600">
              <a:latin typeface="+mn-lt"/>
              <a:ea typeface="+mn-lt"/>
              <a:cs typeface="+mn-lt"/>
            </a:rPr>
            <a:t>Comparative performance tables</a:t>
          </a:r>
        </a:p>
      </dgm:t>
    </dgm:pt>
    <dgm:pt modelId="{252DDBDA-9B49-43FF-A3D6-91A66CD188B6}" type="parTrans" cxnId="{780A4723-F798-47CA-A5BF-9A4D274522AB}">
      <dgm:prSet/>
      <dgm:spPr/>
    </dgm:pt>
    <dgm:pt modelId="{ABEF6851-C721-4FE6-B7D1-BDFC31ACB349}" type="sibTrans" cxnId="{780A4723-F798-47CA-A5BF-9A4D274522AB}">
      <dgm:prSet/>
      <dgm:spPr/>
    </dgm:pt>
    <dgm:pt modelId="{439189D0-7625-4BFC-AE7F-D155DAEB60E0}" type="pres">
      <dgm:prSet presAssocID="{F79D005A-EF78-4DC8-A9B0-7B54127FABB3}" presName="Name0" presStyleCnt="0">
        <dgm:presLayoutVars>
          <dgm:dir/>
          <dgm:resizeHandles val="exact"/>
        </dgm:presLayoutVars>
      </dgm:prSet>
      <dgm:spPr/>
    </dgm:pt>
    <dgm:pt modelId="{427D038D-8874-450F-AD39-DCA5940C79C2}" type="pres">
      <dgm:prSet presAssocID="{5C6C0E93-31C2-4367-9734-22A77E91F852}" presName="compNode" presStyleCnt="0"/>
      <dgm:spPr/>
    </dgm:pt>
    <dgm:pt modelId="{C046629B-369E-4F2D-9BA1-5E3C2DFD91CF}" type="pres">
      <dgm:prSet presAssocID="{5C6C0E93-31C2-4367-9734-22A77E91F852}" presName="pictRect" presStyleLbl="revTx" presStyleIdx="0" presStyleCnt="6">
        <dgm:presLayoutVars>
          <dgm:chMax val="0"/>
          <dgm:bulletEnabled/>
        </dgm:presLayoutVars>
      </dgm:prSet>
      <dgm:spPr/>
    </dgm:pt>
    <dgm:pt modelId="{922F7867-BAA8-4280-885B-E9A3B540D23F}" type="pres">
      <dgm:prSet presAssocID="{5C6C0E93-31C2-4367-9734-22A77E91F852}" presName="textRect" presStyleLbl="revTx" presStyleIdx="1" presStyleCnt="6">
        <dgm:presLayoutVars>
          <dgm:bulletEnabled/>
        </dgm:presLayoutVars>
      </dgm:prSet>
      <dgm:spPr/>
    </dgm:pt>
    <dgm:pt modelId="{5B9D68AB-F95F-4888-AF28-C7B8CC572246}" type="pres">
      <dgm:prSet presAssocID="{57C15597-8730-4C5E-950A-E3E94A8A5729}" presName="sibTrans" presStyleLbl="sibTrans2D1" presStyleIdx="0" presStyleCnt="0"/>
      <dgm:spPr/>
    </dgm:pt>
    <dgm:pt modelId="{48C5B127-2DFE-4CE5-9384-32D732EE91F1}" type="pres">
      <dgm:prSet presAssocID="{6683C677-89E1-4E18-8444-F8D0F9174767}" presName="compNode" presStyleCnt="0"/>
      <dgm:spPr/>
    </dgm:pt>
    <dgm:pt modelId="{149E8246-107E-446D-83A2-2619E61A535F}" type="pres">
      <dgm:prSet presAssocID="{6683C677-89E1-4E18-8444-F8D0F9174767}" presName="pictRect" presStyleLbl="revTx" presStyleIdx="2" presStyleCnt="6">
        <dgm:presLayoutVars>
          <dgm:chMax val="0"/>
          <dgm:bulletEnabled/>
        </dgm:presLayoutVars>
      </dgm:prSet>
      <dgm:spPr/>
    </dgm:pt>
    <dgm:pt modelId="{8EE598D4-3436-4B47-84B1-DAD22BF1454E}" type="pres">
      <dgm:prSet presAssocID="{6683C677-89E1-4E18-8444-F8D0F9174767}" presName="textRect" presStyleLbl="revTx" presStyleIdx="3" presStyleCnt="6">
        <dgm:presLayoutVars>
          <dgm:bulletEnabled/>
        </dgm:presLayoutVars>
      </dgm:prSet>
      <dgm:spPr/>
    </dgm:pt>
    <dgm:pt modelId="{4AFCB975-8743-43A1-8661-60F23E9B89A3}" type="pres">
      <dgm:prSet presAssocID="{09D8EA0C-EED3-4BB1-8AEF-7CFB760A7162}" presName="sibTrans" presStyleLbl="sibTrans2D1" presStyleIdx="0" presStyleCnt="0"/>
      <dgm:spPr/>
    </dgm:pt>
    <dgm:pt modelId="{CDF5A025-CFDC-4004-91F9-1AE14552A37B}" type="pres">
      <dgm:prSet presAssocID="{1DD03B1B-225F-4F59-88E9-6E12FADD869B}" presName="compNode" presStyleCnt="0"/>
      <dgm:spPr/>
    </dgm:pt>
    <dgm:pt modelId="{7601E8C4-7F17-4695-B1CE-57EF4035A40F}" type="pres">
      <dgm:prSet presAssocID="{1DD03B1B-225F-4F59-88E9-6E12FADD869B}" presName="pictRect" presStyleLbl="revTx" presStyleIdx="4" presStyleCnt="6">
        <dgm:presLayoutVars>
          <dgm:chMax val="0"/>
          <dgm:bulletEnabled/>
        </dgm:presLayoutVars>
      </dgm:prSet>
      <dgm:spPr/>
    </dgm:pt>
    <dgm:pt modelId="{4089A5D8-997B-4184-99FA-4FC49BC3D349}" type="pres">
      <dgm:prSet presAssocID="{1DD03B1B-225F-4F59-88E9-6E12FADD869B}" presName="textRect" presStyleLbl="revTx" presStyleIdx="5" presStyleCnt="6">
        <dgm:presLayoutVars>
          <dgm:bulletEnabled/>
        </dgm:presLayoutVars>
      </dgm:prSet>
      <dgm:spPr/>
    </dgm:pt>
  </dgm:ptLst>
  <dgm:cxnLst>
    <dgm:cxn modelId="{D89AD600-6B99-4CA7-9A06-37D5323A558A}" type="presOf" srcId="{8AD3EA00-D575-492B-AB7C-A078DCA78762}" destId="{8EE598D4-3436-4B47-84B1-DAD22BF1454E}" srcOrd="0" destOrd="2" presId="urn:microsoft.com/office/officeart/2024/3/layout/ArchList1#26"/>
    <dgm:cxn modelId="{87171702-9313-44A8-8C87-A26F7182C8D7}" srcId="{5C6C0E93-31C2-4367-9734-22A77E91F852}" destId="{16CBF5E8-FE83-43DC-BC7A-ADC3F17606E1}" srcOrd="2" destOrd="0" parTransId="{B570215E-0E66-4C06-9D24-D18C64033719}" sibTransId="{92AA622C-6B3D-4B2A-BAD5-FA8F460C1257}"/>
    <dgm:cxn modelId="{A0DB9008-B19C-4F44-B71D-A42A12906CE7}" srcId="{6683C677-89E1-4E18-8444-F8D0F9174767}" destId="{35A4DFBB-8271-4158-9D5E-7963D2631639}" srcOrd="3" destOrd="0" parTransId="{9FA27D2C-A924-4C88-AD97-4ECE9D52726F}" sibTransId="{4A446920-5C17-4F88-BB18-7312F9E47692}"/>
    <dgm:cxn modelId="{A5B79409-12C8-4745-971B-A48C729EA4EA}" type="presOf" srcId="{57C15597-8730-4C5E-950A-E3E94A8A5729}" destId="{5B9D68AB-F95F-4888-AF28-C7B8CC572246}" srcOrd="0" destOrd="0" presId="urn:microsoft.com/office/officeart/2024/3/layout/ArchList1#26"/>
    <dgm:cxn modelId="{D412FD0B-A1C5-4223-9432-A3E08E5F8726}" type="presOf" srcId="{C3C646CB-C2AE-41B0-A3D2-1E18D503527D}" destId="{922F7867-BAA8-4280-885B-E9A3B540D23F}" srcOrd="0" destOrd="3" presId="urn:microsoft.com/office/officeart/2024/3/layout/ArchList1#26"/>
    <dgm:cxn modelId="{F20F3214-47B8-4901-993F-1C150E72B110}" type="presOf" srcId="{F79D005A-EF78-4DC8-A9B0-7B54127FABB3}" destId="{439189D0-7625-4BFC-AE7F-D155DAEB60E0}" srcOrd="0" destOrd="0" presId="urn:microsoft.com/office/officeart/2024/3/layout/ArchList1#26"/>
    <dgm:cxn modelId="{780A4723-F798-47CA-A5BF-9A4D274522AB}" srcId="{1DD03B1B-225F-4F59-88E9-6E12FADD869B}" destId="{5FA75AD1-F28B-4EBE-88A2-290993E48390}" srcOrd="3" destOrd="0" parTransId="{252DDBDA-9B49-43FF-A3D6-91A66CD188B6}" sibTransId="{ABEF6851-C721-4FE6-B7D1-BDFC31ACB349}"/>
    <dgm:cxn modelId="{7BE0D923-311C-4ADB-87AC-05AFC9C15A91}" srcId="{5C6C0E93-31C2-4367-9734-22A77E91F852}" destId="{BE8EAEEF-71AC-484B-BC60-E6F81DAE1C27}" srcOrd="1" destOrd="0" parTransId="{3F6CA1C1-1F31-4F3B-8DD4-DC17B2794330}" sibTransId="{3C972922-8096-4181-86F7-D5EC6E2EB3DD}"/>
    <dgm:cxn modelId="{9E36852E-2547-43C6-A558-657F686F7CE4}" type="presOf" srcId="{FA39D849-739B-4336-997D-F3EDA0C4200C}" destId="{8EE598D4-3436-4B47-84B1-DAD22BF1454E}" srcOrd="0" destOrd="4" presId="urn:microsoft.com/office/officeart/2024/3/layout/ArchList1#26"/>
    <dgm:cxn modelId="{2CB01130-6383-42F1-BD4B-EFACBD32F1DB}" srcId="{6683C677-89E1-4E18-8444-F8D0F9174767}" destId="{FA39D849-739B-4336-997D-F3EDA0C4200C}" srcOrd="4" destOrd="0" parTransId="{FB0B62C9-E738-4169-8811-5817878527F3}" sibTransId="{82206C39-E2D2-4747-9C79-F60BA38E2A50}"/>
    <dgm:cxn modelId="{E93D1E36-8C33-4162-A6C9-2CB305B2BCC5}" type="presOf" srcId="{B4887CDE-D010-4C11-831E-18406475B02C}" destId="{8EE598D4-3436-4B47-84B1-DAD22BF1454E}" srcOrd="0" destOrd="5" presId="urn:microsoft.com/office/officeart/2024/3/layout/ArchList1#26"/>
    <dgm:cxn modelId="{2DE6804D-538C-4629-AA29-8A3296D893D8}" type="presOf" srcId="{9E4E6C8A-D084-4256-A51C-80F22ED7D299}" destId="{4089A5D8-997B-4184-99FA-4FC49BC3D349}" srcOrd="0" destOrd="2" presId="urn:microsoft.com/office/officeart/2024/3/layout/ArchList1#26"/>
    <dgm:cxn modelId="{BF038F71-DD3A-456F-94B1-E4A5F6A7590E}" srcId="{6683C677-89E1-4E18-8444-F8D0F9174767}" destId="{56734F44-9D7F-4CFB-9CBD-E0EEABC32D3D}" srcOrd="0" destOrd="0" parTransId="{A3AD6FCC-E4F5-46B4-B004-A23AC5C6F65B}" sibTransId="{9C036100-254F-47F6-B01F-1758F7BB772A}"/>
    <dgm:cxn modelId="{2FBA2973-7DCB-4D77-AA1A-E63433247E55}" type="presOf" srcId="{09D8EA0C-EED3-4BB1-8AEF-7CFB760A7162}" destId="{4AFCB975-8743-43A1-8661-60F23E9B89A3}" srcOrd="0" destOrd="0" presId="urn:microsoft.com/office/officeart/2024/3/layout/ArchList1#26"/>
    <dgm:cxn modelId="{12213153-5EEC-4D7C-9596-4495333E62CA}" type="presOf" srcId="{5DC4A6D3-8F5B-462C-98E5-9DBA04B5F5C0}" destId="{922F7867-BAA8-4280-885B-E9A3B540D23F}" srcOrd="0" destOrd="0" presId="urn:microsoft.com/office/officeart/2024/3/layout/ArchList1#26"/>
    <dgm:cxn modelId="{AE79BD53-B344-48E0-8E8C-9E36BD927979}" srcId="{6683C677-89E1-4E18-8444-F8D0F9174767}" destId="{B4887CDE-D010-4C11-831E-18406475B02C}" srcOrd="5" destOrd="0" parTransId="{9F5A8C2A-080D-4176-B590-C03A7CA7D858}" sibTransId="{3BD836AD-2A8B-47CC-B677-7995FB484413}"/>
    <dgm:cxn modelId="{C6C33E5A-9F9D-4FF4-A53F-7F4A60603650}" type="presOf" srcId="{F6C60737-054A-4D4C-890B-C348D450576A}" destId="{4089A5D8-997B-4184-99FA-4FC49BC3D349}" srcOrd="0" destOrd="0" presId="urn:microsoft.com/office/officeart/2024/3/layout/ArchList1#26"/>
    <dgm:cxn modelId="{56C8B87E-0F96-4F20-8345-3069AB024E9E}" srcId="{F79D005A-EF78-4DC8-A9B0-7B54127FABB3}" destId="{6683C677-89E1-4E18-8444-F8D0F9174767}" srcOrd="1" destOrd="0" parTransId="{9096D71F-9713-469B-ACE6-161111FE9A54}" sibTransId="{09D8EA0C-EED3-4BB1-8AEF-7CFB760A7162}"/>
    <dgm:cxn modelId="{B4E9AB81-4B59-45E9-B1C1-F8AB30BFB40C}" srcId="{5C6C0E93-31C2-4367-9734-22A77E91F852}" destId="{6DCB3B02-14BB-4777-8E7D-DCA494019928}" srcOrd="4" destOrd="0" parTransId="{F5A7294A-959D-4A02-9139-6E129899F7DB}" sibTransId="{191DCB3E-E189-48B5-B5F1-B2AD8870AA78}"/>
    <dgm:cxn modelId="{6193C484-8ABE-4C8E-BC1B-11825138E8E6}" srcId="{1DD03B1B-225F-4F59-88E9-6E12FADD869B}" destId="{F6C60737-054A-4D4C-890B-C348D450576A}" srcOrd="0" destOrd="0" parTransId="{AD74D646-4FE6-49CB-B06E-B0BEE753FD5B}" sibTransId="{33DDF299-F25D-43EA-B386-54F6148ECB5B}"/>
    <dgm:cxn modelId="{B8CDC488-4F8D-4EF9-86AB-BC5EDA02D830}" srcId="{5C6C0E93-31C2-4367-9734-22A77E91F852}" destId="{5DC4A6D3-8F5B-462C-98E5-9DBA04B5F5C0}" srcOrd="0" destOrd="0" parTransId="{05AC1DA1-5915-400C-AA8A-59903F7D8430}" sibTransId="{EBE04370-C115-496A-829B-022F025D9929}"/>
    <dgm:cxn modelId="{55D6028A-3012-4B40-8B4D-0CE0849D67B7}" type="presOf" srcId="{6683C677-89E1-4E18-8444-F8D0F9174767}" destId="{149E8246-107E-446D-83A2-2619E61A535F}" srcOrd="0" destOrd="0" presId="urn:microsoft.com/office/officeart/2024/3/layout/ArchList1#26"/>
    <dgm:cxn modelId="{67877A8B-0091-4BF9-A5DF-DD58E94F131E}" type="presOf" srcId="{6DCB3B02-14BB-4777-8E7D-DCA494019928}" destId="{922F7867-BAA8-4280-885B-E9A3B540D23F}" srcOrd="0" destOrd="4" presId="urn:microsoft.com/office/officeart/2024/3/layout/ArchList1#26"/>
    <dgm:cxn modelId="{5AB1E396-7452-4337-87D1-C6F2A7E1ED38}" type="presOf" srcId="{35A4DFBB-8271-4158-9D5E-7963D2631639}" destId="{8EE598D4-3436-4B47-84B1-DAD22BF1454E}" srcOrd="0" destOrd="3" presId="urn:microsoft.com/office/officeart/2024/3/layout/ArchList1#26"/>
    <dgm:cxn modelId="{621E42A5-2395-4D65-843C-1D04E252FDA1}" type="presOf" srcId="{5C6C0E93-31C2-4367-9734-22A77E91F852}" destId="{C046629B-369E-4F2D-9BA1-5E3C2DFD91CF}" srcOrd="0" destOrd="0" presId="urn:microsoft.com/office/officeart/2024/3/layout/ArchList1#26"/>
    <dgm:cxn modelId="{9C7B5FA8-8878-410A-8A9C-AF9138162A8E}" srcId="{5C6C0E93-31C2-4367-9734-22A77E91F852}" destId="{C3C646CB-C2AE-41B0-A3D2-1E18D503527D}" srcOrd="3" destOrd="0" parTransId="{F38A955C-15DB-4289-AED6-A4E5938CC1BA}" sibTransId="{7B64DA89-2860-4424-8423-3E7AC0CD81C0}"/>
    <dgm:cxn modelId="{65D3ACAC-0E96-4FE0-B700-7828229701A5}" srcId="{1DD03B1B-225F-4F59-88E9-6E12FADD869B}" destId="{9E4E6C8A-D084-4256-A51C-80F22ED7D299}" srcOrd="2" destOrd="0" parTransId="{66F7FD14-2053-4843-A473-AB7F09A5CB3B}" sibTransId="{F99618DA-A4CA-49F2-B19A-9B8A1C6ED564}"/>
    <dgm:cxn modelId="{C63A33BA-99C4-43B3-BF68-F9A012B383CB}" srcId="{6683C677-89E1-4E18-8444-F8D0F9174767}" destId="{8AD3EA00-D575-492B-AB7C-A078DCA78762}" srcOrd="2" destOrd="0" parTransId="{1DA45213-40B8-4B93-8C70-F519BEC5A911}" sibTransId="{2B3DD923-1DB9-4A45-876D-A09B096A5AC1}"/>
    <dgm:cxn modelId="{F4B3BEBD-A9E1-475B-BB54-6D349AA7BD01}" type="presOf" srcId="{5FA75AD1-F28B-4EBE-88A2-290993E48390}" destId="{4089A5D8-997B-4184-99FA-4FC49BC3D349}" srcOrd="0" destOrd="3" presId="urn:microsoft.com/office/officeart/2024/3/layout/ArchList1#26"/>
    <dgm:cxn modelId="{D7237CC5-2B71-4987-87ED-24F2E3770C54}" type="presOf" srcId="{BE8EAEEF-71AC-484B-BC60-E6F81DAE1C27}" destId="{922F7867-BAA8-4280-885B-E9A3B540D23F}" srcOrd="0" destOrd="1" presId="urn:microsoft.com/office/officeart/2024/3/layout/ArchList1#26"/>
    <dgm:cxn modelId="{FF07F1C8-C65F-4CF1-8E84-A0699D04ABF8}" type="presOf" srcId="{56734F44-9D7F-4CFB-9CBD-E0EEABC32D3D}" destId="{8EE598D4-3436-4B47-84B1-DAD22BF1454E}" srcOrd="0" destOrd="0" presId="urn:microsoft.com/office/officeart/2024/3/layout/ArchList1#26"/>
    <dgm:cxn modelId="{B92967E5-4EC1-4B10-A01E-D327C6E795A1}" type="presOf" srcId="{FCFF08F4-3274-4DF6-AA0F-CDD87C324D8E}" destId="{8EE598D4-3436-4B47-84B1-DAD22BF1454E}" srcOrd="0" destOrd="1" presId="urn:microsoft.com/office/officeart/2024/3/layout/ArchList1#26"/>
    <dgm:cxn modelId="{E7519DE6-2935-4BF3-8E7B-7CD121EF3BDA}" type="presOf" srcId="{1DD03B1B-225F-4F59-88E9-6E12FADD869B}" destId="{7601E8C4-7F17-4695-B1CE-57EF4035A40F}" srcOrd="0" destOrd="0" presId="urn:microsoft.com/office/officeart/2024/3/layout/ArchList1#26"/>
    <dgm:cxn modelId="{CA934CF1-2078-4660-BEA6-115A04551F92}" type="presOf" srcId="{31A541B4-8691-4C09-8CFA-E1B07B24E760}" destId="{4089A5D8-997B-4184-99FA-4FC49BC3D349}" srcOrd="0" destOrd="1" presId="urn:microsoft.com/office/officeart/2024/3/layout/ArchList1#26"/>
    <dgm:cxn modelId="{BEEE15F5-C46D-43B7-9BB5-C34AC21D3E44}" srcId="{6683C677-89E1-4E18-8444-F8D0F9174767}" destId="{FCFF08F4-3274-4DF6-AA0F-CDD87C324D8E}" srcOrd="1" destOrd="0" parTransId="{89C3CB8C-47BB-40BF-83EA-02ECCAA20234}" sibTransId="{98726A8F-6AEE-42BA-ABE6-EC25CF6AB100}"/>
    <dgm:cxn modelId="{380048F8-519C-4DF3-983E-65F199CAF07C}" srcId="{F79D005A-EF78-4DC8-A9B0-7B54127FABB3}" destId="{5C6C0E93-31C2-4367-9734-22A77E91F852}" srcOrd="0" destOrd="0" parTransId="{8C6185DB-C15F-4142-9FFC-06798EBB4FD3}" sibTransId="{57C15597-8730-4C5E-950A-E3E94A8A5729}"/>
    <dgm:cxn modelId="{3651E0FD-E66F-4F72-99C5-BD809EC3C96C}" srcId="{F79D005A-EF78-4DC8-A9B0-7B54127FABB3}" destId="{1DD03B1B-225F-4F59-88E9-6E12FADD869B}" srcOrd="2" destOrd="0" parTransId="{FE2FFDD7-EC33-4C15-918C-5DE14D4351F6}" sibTransId="{36F1427C-26E2-4129-AD15-F3263C896B71}"/>
    <dgm:cxn modelId="{68253FFF-7B9F-41DE-8209-8842CB4BCA9C}" type="presOf" srcId="{16CBF5E8-FE83-43DC-BC7A-ADC3F17606E1}" destId="{922F7867-BAA8-4280-885B-E9A3B540D23F}" srcOrd="0" destOrd="2" presId="urn:microsoft.com/office/officeart/2024/3/layout/ArchList1#26"/>
    <dgm:cxn modelId="{65C2B3FF-1CE6-4AD4-B3D5-9FFA101D00C8}" srcId="{1DD03B1B-225F-4F59-88E9-6E12FADD869B}" destId="{31A541B4-8691-4C09-8CFA-E1B07B24E760}" srcOrd="1" destOrd="0" parTransId="{2514C9D1-D565-460A-A2C0-A2D85B44DF21}" sibTransId="{3E7710B8-C083-49F9-AECF-A48D0B8283CB}"/>
    <dgm:cxn modelId="{FF2B5B74-D132-4477-85AB-B2F0C8A9D54D}" type="presParOf" srcId="{439189D0-7625-4BFC-AE7F-D155DAEB60E0}" destId="{427D038D-8874-450F-AD39-DCA5940C79C2}" srcOrd="0" destOrd="0" presId="urn:microsoft.com/office/officeart/2024/3/layout/ArchList1#26"/>
    <dgm:cxn modelId="{B1BBC1B9-E3A5-4EBF-87E0-57CB175A67E1}" type="presParOf" srcId="{427D038D-8874-450F-AD39-DCA5940C79C2}" destId="{C046629B-369E-4F2D-9BA1-5E3C2DFD91CF}" srcOrd="0" destOrd="0" presId="urn:microsoft.com/office/officeart/2024/3/layout/ArchList1#26"/>
    <dgm:cxn modelId="{1CDF6438-A962-4E66-AF7B-6033E8911FEC}" type="presParOf" srcId="{427D038D-8874-450F-AD39-DCA5940C79C2}" destId="{922F7867-BAA8-4280-885B-E9A3B540D23F}" srcOrd="1" destOrd="0" presId="urn:microsoft.com/office/officeart/2024/3/layout/ArchList1#26"/>
    <dgm:cxn modelId="{933D640C-3631-40B4-AD7A-DE1547A1D319}" type="presParOf" srcId="{439189D0-7625-4BFC-AE7F-D155DAEB60E0}" destId="{5B9D68AB-F95F-4888-AF28-C7B8CC572246}" srcOrd="1" destOrd="0" presId="urn:microsoft.com/office/officeart/2024/3/layout/ArchList1#26"/>
    <dgm:cxn modelId="{EB9ED220-29B9-4918-9523-E5DCF8D5FC6D}" type="presParOf" srcId="{439189D0-7625-4BFC-AE7F-D155DAEB60E0}" destId="{48C5B127-2DFE-4CE5-9384-32D732EE91F1}" srcOrd="2" destOrd="0" presId="urn:microsoft.com/office/officeart/2024/3/layout/ArchList1#26"/>
    <dgm:cxn modelId="{14557BC2-423E-490E-BCE2-F3847E60DB25}" type="presParOf" srcId="{48C5B127-2DFE-4CE5-9384-32D732EE91F1}" destId="{149E8246-107E-446D-83A2-2619E61A535F}" srcOrd="0" destOrd="0" presId="urn:microsoft.com/office/officeart/2024/3/layout/ArchList1#26"/>
    <dgm:cxn modelId="{E3F347B9-91A5-4824-998D-D19E1B2F79EC}" type="presParOf" srcId="{48C5B127-2DFE-4CE5-9384-32D732EE91F1}" destId="{8EE598D4-3436-4B47-84B1-DAD22BF1454E}" srcOrd="1" destOrd="0" presId="urn:microsoft.com/office/officeart/2024/3/layout/ArchList1#26"/>
    <dgm:cxn modelId="{858D8AE5-8FE1-4442-BC59-09A5B5EE8690}" type="presParOf" srcId="{439189D0-7625-4BFC-AE7F-D155DAEB60E0}" destId="{4AFCB975-8743-43A1-8661-60F23E9B89A3}" srcOrd="3" destOrd="0" presId="urn:microsoft.com/office/officeart/2024/3/layout/ArchList1#26"/>
    <dgm:cxn modelId="{6C662906-A4D1-403F-82EF-070C33D5D0A8}" type="presParOf" srcId="{439189D0-7625-4BFC-AE7F-D155DAEB60E0}" destId="{CDF5A025-CFDC-4004-91F9-1AE14552A37B}" srcOrd="4" destOrd="0" presId="urn:microsoft.com/office/officeart/2024/3/layout/ArchList1#26"/>
    <dgm:cxn modelId="{530E9CDD-C8B0-4751-BE39-B16802EDEDC4}" type="presParOf" srcId="{CDF5A025-CFDC-4004-91F9-1AE14552A37B}" destId="{7601E8C4-7F17-4695-B1CE-57EF4035A40F}" srcOrd="0" destOrd="0" presId="urn:microsoft.com/office/officeart/2024/3/layout/ArchList1#26"/>
    <dgm:cxn modelId="{AD0C5D82-2C05-4C1A-996D-5BBEC09CCD36}" type="presParOf" srcId="{CDF5A025-CFDC-4004-91F9-1AE14552A37B}" destId="{4089A5D8-997B-4184-99FA-4FC49BC3D349}" srcOrd="1" destOrd="0" presId="urn:microsoft.com/office/officeart/2024/3/layout/ArchList1#2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6629B-369E-4F2D-9BA1-5E3C2DFD91CF}">
      <dsp:nvSpPr>
        <dsp:cNvPr id="0" name=""/>
        <dsp:cNvSpPr/>
      </dsp:nvSpPr>
      <dsp:spPr>
        <a:xfrm>
          <a:off x="0" y="0"/>
          <a:ext cx="3410783" cy="29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i="0" kern="1200">
              <a:solidFill>
                <a:schemeClr val="tx2"/>
              </a:solidFill>
              <a:latin typeface="+mn-lt"/>
              <a:ea typeface="+mn-lt"/>
              <a:cs typeface="+mn-lt"/>
            </a:rPr>
            <a:t>Trained Models </a:t>
          </a:r>
          <a:r>
            <a:rPr lang="en-US" sz="1600" kern="1200">
              <a:solidFill>
                <a:schemeClr val="tx2"/>
              </a:solidFill>
              <a:latin typeface="+mn-lt"/>
              <a:ea typeface="+mn-lt"/>
              <a:cs typeface="+mn-lt"/>
            </a:rPr>
            <a:t>(3 Variants)</a:t>
          </a:r>
        </a:p>
      </dsp:txBody>
      <dsp:txXfrm>
        <a:off x="0" y="0"/>
        <a:ext cx="3410783" cy="297351"/>
      </dsp:txXfrm>
    </dsp:sp>
    <dsp:sp modelId="{922F7867-BAA8-4280-885B-E9A3B540D23F}">
      <dsp:nvSpPr>
        <dsp:cNvPr id="0" name=""/>
        <dsp:cNvSpPr/>
      </dsp:nvSpPr>
      <dsp:spPr>
        <a:xfrm>
          <a:off x="0" y="297351"/>
          <a:ext cx="3410783" cy="2237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pPr>
          <a:r>
            <a:rPr lang="en-US" sz="1600" b="0" i="0" kern="1200">
              <a:solidFill>
                <a:schemeClr val="tx2"/>
              </a:solidFill>
              <a:latin typeface="+mn-lt"/>
              <a:ea typeface="+mn-lt"/>
              <a:cs typeface="+mn-lt"/>
            </a:rPr>
            <a:t>NPR </a:t>
          </a:r>
          <a:r>
            <a:rPr lang="en-US" sz="1600" b="0" kern="1200">
              <a:solidFill>
                <a:schemeClr val="tx2"/>
              </a:solidFill>
              <a:latin typeface="+mn-lt"/>
              <a:ea typeface="+mn-lt"/>
              <a:cs typeface="+mn-lt"/>
            </a:rPr>
            <a:t>detector </a:t>
          </a:r>
        </a:p>
        <a:p>
          <a:pPr marL="0" lvl="0" indent="0" algn="l" defTabSz="711200">
            <a:lnSpc>
              <a:spcPct val="100000"/>
            </a:lnSpc>
            <a:spcBef>
              <a:spcPct val="0"/>
            </a:spcBef>
            <a:spcAft>
              <a:spcPct val="35000"/>
            </a:spcAft>
            <a:buNone/>
          </a:pPr>
          <a:r>
            <a:rPr lang="en-US" sz="1600" b="0" i="0" kern="1200">
              <a:latin typeface="+mn-lt"/>
            </a:rPr>
            <a:t>Adversarially robust NPR detector</a:t>
          </a:r>
        </a:p>
        <a:p>
          <a:pPr marL="0" lvl="0" indent="0" algn="l" defTabSz="711200">
            <a:lnSpc>
              <a:spcPct val="100000"/>
            </a:lnSpc>
            <a:spcBef>
              <a:spcPct val="0"/>
            </a:spcBef>
            <a:spcAft>
              <a:spcPct val="35000"/>
            </a:spcAft>
            <a:buNone/>
          </a:pPr>
          <a:r>
            <a:rPr lang="en-US" sz="1600" b="0" i="0" kern="1200">
              <a:solidFill>
                <a:srgbClr val="000000"/>
              </a:solidFill>
              <a:latin typeface="+mn-lt"/>
            </a:rPr>
            <a:t>Hybrid spatial-frequency detector</a:t>
          </a:r>
        </a:p>
        <a:p>
          <a:pPr marL="0" lvl="0" indent="0" algn="l" defTabSz="711200">
            <a:lnSpc>
              <a:spcPct val="100000"/>
            </a:lnSpc>
            <a:spcBef>
              <a:spcPct val="0"/>
            </a:spcBef>
            <a:spcAft>
              <a:spcPct val="35000"/>
            </a:spcAft>
            <a:buNone/>
          </a:pPr>
          <a:r>
            <a:rPr lang="en-US" sz="1600" b="0" i="0" kern="1200">
              <a:solidFill>
                <a:srgbClr val="000000"/>
              </a:solidFill>
              <a:latin typeface="+mn-lt"/>
            </a:rPr>
            <a:t>Format: PyTorch .pth files + architecture definitions</a:t>
          </a:r>
        </a:p>
        <a:p>
          <a:pPr marL="0" lvl="0" indent="0" algn="l" defTabSz="711200">
            <a:lnSpc>
              <a:spcPct val="100000"/>
            </a:lnSpc>
            <a:spcBef>
              <a:spcPct val="0"/>
            </a:spcBef>
            <a:spcAft>
              <a:spcPct val="35000"/>
            </a:spcAft>
            <a:buNone/>
          </a:pPr>
          <a:r>
            <a:rPr lang="en-US" sz="1600" b="0" i="0" kern="1200">
              <a:solidFill>
                <a:srgbClr val="000000"/>
              </a:solidFill>
              <a:latin typeface="+mn-lt"/>
            </a:rPr>
            <a:t>Reproducible: Saved with training config and random seeds</a:t>
          </a:r>
        </a:p>
      </dsp:txBody>
      <dsp:txXfrm>
        <a:off x="0" y="297351"/>
        <a:ext cx="3410783" cy="2237660"/>
      </dsp:txXfrm>
    </dsp:sp>
    <dsp:sp modelId="{149E8246-107E-446D-83A2-2619E61A535F}">
      <dsp:nvSpPr>
        <dsp:cNvPr id="0" name=""/>
        <dsp:cNvSpPr/>
      </dsp:nvSpPr>
      <dsp:spPr>
        <a:xfrm>
          <a:off x="3751861" y="0"/>
          <a:ext cx="3410783" cy="29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i="0" kern="1200">
              <a:solidFill>
                <a:schemeClr val="tx2"/>
              </a:solidFill>
              <a:latin typeface="+mn-lt"/>
            </a:rPr>
            <a:t>Code Repository</a:t>
          </a:r>
        </a:p>
      </dsp:txBody>
      <dsp:txXfrm>
        <a:off x="3751861" y="0"/>
        <a:ext cx="3410783" cy="297351"/>
      </dsp:txXfrm>
    </dsp:sp>
    <dsp:sp modelId="{8EE598D4-3436-4B47-84B1-DAD22BF1454E}">
      <dsp:nvSpPr>
        <dsp:cNvPr id="0" name=""/>
        <dsp:cNvSpPr/>
      </dsp:nvSpPr>
      <dsp:spPr>
        <a:xfrm>
          <a:off x="3751861" y="297351"/>
          <a:ext cx="3410783" cy="2237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pPr>
          <a:r>
            <a:rPr lang="en-US" sz="1600" b="0" i="0" kern="1200">
              <a:solidFill>
                <a:schemeClr val="tx2"/>
              </a:solidFill>
              <a:latin typeface="+mn-lt"/>
              <a:ea typeface="+mn-lt"/>
              <a:cs typeface="+mn-lt"/>
            </a:rPr>
            <a:t>GitHub-ready, well-documented</a:t>
          </a:r>
        </a:p>
        <a:p>
          <a:pPr marL="0" lvl="0" indent="0" algn="l" defTabSz="711200">
            <a:lnSpc>
              <a:spcPct val="100000"/>
            </a:lnSpc>
            <a:spcBef>
              <a:spcPct val="0"/>
            </a:spcBef>
            <a:spcAft>
              <a:spcPct val="35000"/>
            </a:spcAft>
            <a:buNone/>
          </a:pPr>
          <a:r>
            <a:rPr lang="en-US" sz="1600" kern="1200">
              <a:latin typeface="Bahnschrift SemiLight"/>
            </a:rPr>
            <a:t>README with setup instructions</a:t>
          </a:r>
        </a:p>
        <a:p>
          <a:pPr marL="0" lvl="0" indent="0" algn="l" defTabSz="711200">
            <a:lnSpc>
              <a:spcPct val="100000"/>
            </a:lnSpc>
            <a:spcBef>
              <a:spcPct val="0"/>
            </a:spcBef>
            <a:spcAft>
              <a:spcPct val="35000"/>
            </a:spcAft>
            <a:buNone/>
          </a:pPr>
          <a:r>
            <a:rPr lang="en-US" sz="1600" kern="1200">
              <a:latin typeface="Bahnschrift SemiLight"/>
            </a:rPr>
            <a:t>Configurations files for each experiment (YAML)</a:t>
          </a:r>
          <a:endParaRPr lang="en-US" sz="1600" kern="1200"/>
        </a:p>
        <a:p>
          <a:pPr marL="0" lvl="0" indent="0" algn="l" defTabSz="711200">
            <a:lnSpc>
              <a:spcPct val="100000"/>
            </a:lnSpc>
            <a:spcBef>
              <a:spcPct val="0"/>
            </a:spcBef>
            <a:spcAft>
              <a:spcPct val="35000"/>
            </a:spcAft>
            <a:buNone/>
          </a:pPr>
          <a:r>
            <a:rPr lang="en-US" sz="1600" b="0" i="0" kern="1200">
              <a:solidFill>
                <a:srgbClr val="000000"/>
              </a:solidFill>
              <a:latin typeface="Bahnschrift SemiLight"/>
            </a:rPr>
            <a:t>Data loading and preprocessing pipeline</a:t>
          </a:r>
        </a:p>
        <a:p>
          <a:pPr marL="0" lvl="0" indent="0" algn="l" defTabSz="711200">
            <a:lnSpc>
              <a:spcPct val="100000"/>
            </a:lnSpc>
            <a:spcBef>
              <a:spcPct val="0"/>
            </a:spcBef>
            <a:spcAft>
              <a:spcPct val="35000"/>
            </a:spcAft>
            <a:buNone/>
          </a:pPr>
          <a:r>
            <a:rPr lang="en-US" sz="1600" b="0" i="0" kern="1200">
              <a:solidFill>
                <a:srgbClr val="000000"/>
              </a:solidFill>
              <a:latin typeface="Bahnschrift SemiLight"/>
            </a:rPr>
            <a:t>Fully reproducible: same results from same code + seeds</a:t>
          </a:r>
        </a:p>
        <a:p>
          <a:pPr marL="0" lvl="0" indent="0" algn="l" defTabSz="800100">
            <a:lnSpc>
              <a:spcPct val="100000"/>
            </a:lnSpc>
            <a:spcBef>
              <a:spcPct val="0"/>
            </a:spcBef>
            <a:spcAft>
              <a:spcPct val="35000"/>
            </a:spcAft>
            <a:buNone/>
          </a:pPr>
          <a:endParaRPr lang="en-US" sz="1800" b="0" i="0" kern="1200">
            <a:solidFill>
              <a:srgbClr val="000000"/>
            </a:solidFill>
            <a:latin typeface="Bahnschrift SemiLight"/>
          </a:endParaRPr>
        </a:p>
      </dsp:txBody>
      <dsp:txXfrm>
        <a:off x="3751861" y="297351"/>
        <a:ext cx="3410783" cy="2237660"/>
      </dsp:txXfrm>
    </dsp:sp>
    <dsp:sp modelId="{7601E8C4-7F17-4695-B1CE-57EF4035A40F}">
      <dsp:nvSpPr>
        <dsp:cNvPr id="0" name=""/>
        <dsp:cNvSpPr/>
      </dsp:nvSpPr>
      <dsp:spPr>
        <a:xfrm>
          <a:off x="7503722" y="0"/>
          <a:ext cx="3410783" cy="297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defRPr b="1"/>
          </a:pPr>
          <a:r>
            <a:rPr lang="en-US" sz="1600" b="1" i="0" kern="1200">
              <a:solidFill>
                <a:schemeClr val="tx2"/>
              </a:solidFill>
              <a:latin typeface="+mn-lt"/>
            </a:rPr>
            <a:t>Results Dataset</a:t>
          </a:r>
        </a:p>
      </dsp:txBody>
      <dsp:txXfrm>
        <a:off x="7503722" y="0"/>
        <a:ext cx="3410783" cy="297351"/>
      </dsp:txXfrm>
    </dsp:sp>
    <dsp:sp modelId="{4089A5D8-997B-4184-99FA-4FC49BC3D349}">
      <dsp:nvSpPr>
        <dsp:cNvPr id="0" name=""/>
        <dsp:cNvSpPr/>
      </dsp:nvSpPr>
      <dsp:spPr>
        <a:xfrm>
          <a:off x="7503722" y="297351"/>
          <a:ext cx="3410783" cy="2237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0320" rIns="20320" bIns="20320" numCol="1" spcCol="1270" anchor="t" anchorCtr="0">
          <a:noAutofit/>
        </a:bodyPr>
        <a:lstStyle/>
        <a:p>
          <a:pPr marL="0" lvl="0" indent="0" algn="l" defTabSz="711200">
            <a:lnSpc>
              <a:spcPct val="100000"/>
            </a:lnSpc>
            <a:spcBef>
              <a:spcPct val="0"/>
            </a:spcBef>
            <a:spcAft>
              <a:spcPct val="35000"/>
            </a:spcAft>
            <a:buNone/>
          </a:pPr>
          <a:r>
            <a:rPr lang="en-US" sz="1600" b="0" i="0" kern="1200">
              <a:solidFill>
                <a:schemeClr val="tx2"/>
              </a:solidFill>
              <a:latin typeface="+mn-lt"/>
            </a:rPr>
            <a:t>Per-image predictions</a:t>
          </a:r>
          <a:r>
            <a:rPr lang="en-US" sz="1600" kern="1200">
              <a:solidFill>
                <a:schemeClr val="tx2"/>
              </a:solidFill>
              <a:latin typeface="+mn-lt"/>
              <a:ea typeface="+mn-lt"/>
              <a:cs typeface="+mn-lt"/>
            </a:rPr>
            <a:t> (all test sets)</a:t>
          </a:r>
          <a:endParaRPr lang="en-US" kern="1200">
            <a:solidFill>
              <a:schemeClr val="tx2"/>
            </a:solidFill>
            <a:latin typeface="Bahnschrift SemiLight"/>
          </a:endParaRPr>
        </a:p>
        <a:p>
          <a:pPr marL="0" lvl="0" indent="0" algn="l" defTabSz="711200">
            <a:lnSpc>
              <a:spcPct val="100000"/>
            </a:lnSpc>
            <a:spcBef>
              <a:spcPct val="0"/>
            </a:spcBef>
            <a:spcAft>
              <a:spcPct val="35000"/>
            </a:spcAft>
            <a:buNone/>
          </a:pPr>
          <a:r>
            <a:rPr lang="en-US" sz="1600" kern="1200">
              <a:latin typeface="+mn-lt"/>
              <a:ea typeface="+mn-lt"/>
              <a:cs typeface="+mn-lt"/>
            </a:rPr>
            <a:t>Per-model accuracy metrics and confusion matrices</a:t>
          </a:r>
        </a:p>
        <a:p>
          <a:pPr marL="0" lvl="0" indent="0" algn="l" defTabSz="711200">
            <a:lnSpc>
              <a:spcPct val="100000"/>
            </a:lnSpc>
            <a:spcBef>
              <a:spcPct val="0"/>
            </a:spcBef>
            <a:spcAft>
              <a:spcPct val="35000"/>
            </a:spcAft>
            <a:buNone/>
          </a:pPr>
          <a:r>
            <a:rPr lang="en-US" sz="1600" kern="1200">
              <a:latin typeface="+mn-lt"/>
              <a:ea typeface="+mn-lt"/>
              <a:cs typeface="+mn-lt"/>
            </a:rPr>
            <a:t>ROC curves and AUC scores</a:t>
          </a:r>
        </a:p>
        <a:p>
          <a:pPr marL="0" lvl="0" indent="0" algn="l" defTabSz="711200" rtl="0">
            <a:lnSpc>
              <a:spcPct val="100000"/>
            </a:lnSpc>
            <a:spcBef>
              <a:spcPct val="0"/>
            </a:spcBef>
            <a:spcAft>
              <a:spcPct val="35000"/>
            </a:spcAft>
            <a:buNone/>
          </a:pPr>
          <a:r>
            <a:rPr lang="en-US" sz="1600" kern="1200">
              <a:latin typeface="+mn-lt"/>
              <a:ea typeface="+mn-lt"/>
              <a:cs typeface="+mn-lt"/>
            </a:rPr>
            <a:t>Comparative performance tables</a:t>
          </a:r>
        </a:p>
      </dsp:txBody>
      <dsp:txXfrm>
        <a:off x="7503722" y="297351"/>
        <a:ext cx="3410783" cy="2237660"/>
      </dsp:txXfrm>
    </dsp:sp>
  </dsp:spTree>
</dsp:drawing>
</file>

<file path=ppt/diagrams/layout1.xml><?xml version="1.0" encoding="utf-8"?>
<dgm:layoutDef xmlns:dgm="http://schemas.openxmlformats.org/drawingml/2006/diagram" xmlns:a="http://schemas.openxmlformats.org/drawingml/2006/main" uniqueId="urn:microsoft.com/office/officeart/2024/3/layout/ArchList1#26">
  <dgm:title val="Flexible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linDir" val="from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11/19/2025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[Introduction] Today we're presenting our work on rethinking how we detect deepfakes.</a:t>
            </a:r>
          </a:p>
        </p:txBody>
      </p:sp>
      <p:sp>
        <p:nvSpPr>
          <p:cNvPr id="4" name="Slide Number Placeholder 3"/>
          <p:cNvSpPr>
            <a:spLocks noGrp="1"/>
          </p:cNvSpPr>
          <p:nvPr>
            <p:ph type="sldNum" sz="quarter" idx="5"/>
          </p:nvPr>
        </p:nvSpPr>
        <p:spPr/>
        <p:txBody>
          <a:bodyPr/>
          <a:lstStyle/>
          <a:p>
            <a:fld id="{BFDD6F49-EBB7-4CCF-97A8-E526BB28BB69}" type="slidenum">
              <a:rPr lang="en-US" smtClean="0"/>
              <a:t>1</a:t>
            </a:fld>
            <a:endParaRPr lang="en-US"/>
          </a:p>
        </p:txBody>
      </p:sp>
    </p:spTree>
    <p:extLst>
      <p:ext uri="{BB962C8B-B14F-4D97-AF65-F5344CB8AC3E}">
        <p14:creationId xmlns:p14="http://schemas.microsoft.com/office/powerpoint/2010/main" val="163412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 me show you visually what's happening.</a:t>
            </a:r>
          </a:p>
          <a:p>
            <a:r>
              <a:rPr lang="en-US"/>
              <a:t>On the left, you have a small 4×4 pixel image from a latent code. Each pixel has a value (represented by color or grayscale here).</a:t>
            </a:r>
          </a:p>
          <a:p>
            <a:r>
              <a:rPr lang="en-US"/>
              <a:t>On the right, you see 2× nearest-neighbor up-sampling. Each original pixel becomes a 2×2 block. So pixel 1 becomes a 2×2 block of pixel 1. Pixel 2 becomes a 2×2 block of pixel 2.</a:t>
            </a:r>
          </a:p>
          <a:p>
            <a:r>
              <a:rPr lang="en-US"/>
              <a:t>Notice what happens: within each original block, all four pixels are identical. This creates perfect correlations within the 2×2 grids.</a:t>
            </a:r>
          </a:p>
          <a:p>
            <a:r>
              <a:rPr lang="en-US"/>
              <a:t>If we apply NPR to this up-sampled image, we'd get zero NPR values within these blocks—the differences would be zero because all pixels are the same.</a:t>
            </a:r>
          </a:p>
          <a:p>
            <a:r>
              <a:rPr lang="en-US"/>
              <a:t>But real photos don't have this structure. In real photos, every pixel is slightly different due to natural variation, camera sensor noise, and lighting changes. NPR values would be large.</a:t>
            </a:r>
          </a:p>
          <a:p>
            <a:r>
              <a:rPr lang="en-US"/>
              <a:t>So this simple operation—comparing neighboring pixels—immediately reveals whether up-sampling happened.</a:t>
            </a:r>
          </a:p>
          <a:p>
            <a:r>
              <a:rPr lang="en-US"/>
              <a:t>Of course, real generators don't stop here. They add layers of convolutions, detail, and texture. But here's the key insight: those convolutional layers can't completely erase the up-sampling dependencies. They can modify them, but they can't destroy them entirely.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10</a:t>
            </a:fld>
            <a:endParaRPr lang="en-US"/>
          </a:p>
        </p:txBody>
      </p:sp>
    </p:spTree>
    <p:extLst>
      <p:ext uri="{BB962C8B-B14F-4D97-AF65-F5344CB8AC3E}">
        <p14:creationId xmlns:p14="http://schemas.microsoft.com/office/powerpoint/2010/main" val="45198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is NPR so robust? Three key reasons:</a:t>
            </a:r>
          </a:p>
          <a:p>
            <a:r>
              <a:rPr lang="en-US"/>
              <a:t>Translation Invariance. CNNs are translation invariant by design. They preserve local structure through pooling and convolution. This means the up-sampling trace—the local correlations we're detecting—survives through the generator's CNN processing. Even as the generator adds detail and refines the image, it can't completely erase the up-sampling pattern because the pattern is local and the CNN preserves local structure.</a:t>
            </a:r>
          </a:p>
          <a:p>
            <a:r>
              <a:rPr lang="en-US"/>
              <a:t>Local Correlations. The up-sampling artifacts are local—they're about neighboring pixel relationships, not global image structure. This matters because it makes them hard to erase. A generator could theoretically add noise or perturbation to destroy global frequency patterns. But destroying all local correlations would require modifying almost every pixel, which would severely degrade image quality. So generators don't do that.</a:t>
            </a:r>
          </a:p>
          <a:p>
            <a:r>
              <a:rPr lang="en-US"/>
              <a:t>Relative Measurements. NPR uses differences between pixels, not absolute values. This makes the method robust to content. If you train on car images and test on cat images, the absolute pixel values might be very different (cars are usually metallic, cats are furry). But the relative relationships—how neighboring pixels differ—is governed by the up-sampling architecture, not the content. So NPR generalizes across content types.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11</a:t>
            </a:fld>
            <a:endParaRPr lang="en-US"/>
          </a:p>
        </p:txBody>
      </p:sp>
    </p:spTree>
    <p:extLst>
      <p:ext uri="{BB962C8B-B14F-4D97-AF65-F5344CB8AC3E}">
        <p14:creationId xmlns:p14="http://schemas.microsoft.com/office/powerpoint/2010/main" val="3274196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result was a striking 92.2% mean accuracy across all 28 generators, using NPR trained only on ProGAN.</a:t>
            </a:r>
          </a:p>
          <a:p>
            <a:r>
              <a:rPr lang="en-US"/>
              <a:t>In context. The prior the best detector achieved 80.6% accuracy. NPR improved on that by 11.6 percentage points.</a:t>
            </a:r>
          </a:p>
          <a:p>
            <a:r>
              <a:rPr lang="en-US"/>
              <a:t>But more importantly, NPR achieved this across fundamentally different generators. Not by fine-tuning for each generator. Not by retraining. Just NPR, trained on ProGAN, tested on 27 completely different models.</a:t>
            </a:r>
          </a:p>
          <a:p>
            <a:r>
              <a:rPr lang="en-US"/>
              <a:t>This is the proof of concept. It shows that up-sampling artifacts are really universal. It shows that architectural principles generalize better than learned fingerprints."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12</a:t>
            </a:fld>
            <a:endParaRPr lang="en-US"/>
          </a:p>
        </p:txBody>
      </p:sp>
    </p:spTree>
    <p:extLst>
      <p:ext uri="{BB962C8B-B14F-4D97-AF65-F5344CB8AC3E}">
        <p14:creationId xmlns:p14="http://schemas.microsoft.com/office/powerpoint/2010/main" val="2453067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GANs: The method achieved 92.5% mean accuracy on the </a:t>
            </a:r>
            <a:r>
              <a:rPr lang="en-US" err="1"/>
              <a:t>ForenSynths</a:t>
            </a:r>
            <a:r>
              <a:rPr lang="en-US"/>
              <a:t> dataset (8 GANs) and 93.2% on the Self-Synthesis dataset (9 GANs). These are strong results.</a:t>
            </a:r>
          </a:p>
          <a:p>
            <a:r>
              <a:rPr lang="en-US"/>
              <a:t>But here's the difference</a:t>
            </a:r>
          </a:p>
          <a:p>
            <a:r>
              <a:rPr lang="en-US"/>
              <a:t>On Diffusion models: 95.3% mean accuracy on Diffusion Forensics and 95.2% on the Ojha Diffusion set. The method actually performs </a:t>
            </a:r>
            <a:r>
              <a:rPr lang="en-US" i="1"/>
              <a:t>better</a:t>
            </a:r>
            <a:r>
              <a:rPr lang="en-US"/>
              <a:t> on Diffusion models than on GANs, despite never seeing Diffusion during training.</a:t>
            </a:r>
          </a:p>
          <a:p>
            <a:r>
              <a:rPr lang="en-US"/>
              <a:t>Even more remarkable that the there was a 80.1% accuracy even on high-quality 1,000-step diffusions from DALL-E and Midjourney. These are the best-quality fakes you can make—taking 1,000 denoising steps to produce nearly indistinguishable images. And NPR still catches them 80% of the time.</a:t>
            </a:r>
          </a:p>
          <a:p>
            <a:r>
              <a:rPr lang="en-US"/>
              <a:t>When compared against prior methods, NPR beats them by 20.9% on Diffusion model which is a massive gap.</a:t>
            </a:r>
          </a:p>
          <a:p>
            <a:r>
              <a:rPr lang="en-US"/>
              <a:t>This is not incremental improvement. This is a paradigm shift. The method discovered that architectural principles really do generalize universally.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14</a:t>
            </a:fld>
            <a:endParaRPr lang="en-US"/>
          </a:p>
        </p:txBody>
      </p:sp>
    </p:spTree>
    <p:extLst>
      <p:ext uri="{BB962C8B-B14F-4D97-AF65-F5344CB8AC3E}">
        <p14:creationId xmlns:p14="http://schemas.microsoft.com/office/powerpoint/2010/main" val="185259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common criticism of any detection method is: what is it actually detecting? Is it finding real artifacts, or just learning patterns that correlate with fake/real split?</a:t>
            </a:r>
          </a:p>
          <a:p>
            <a:r>
              <a:rPr lang="en-US"/>
              <a:t>Class Activation Maps (CAMs) help answer this. They show which regions of the image the CNN is focusing on when making its decision.</a:t>
            </a:r>
          </a:p>
          <a:p>
            <a:r>
              <a:rPr lang="en-US"/>
              <a:t>Look at the real images: the CAM highlights are broadly distributed across the image. The network is attending to various regions with no particular pattern.</a:t>
            </a:r>
          </a:p>
          <a:p>
            <a:r>
              <a:rPr lang="en-US"/>
              <a:t>With  the fake images: the CAM highlights are concentrated and localized. The network is focusing on specific regions where up-sampling artifacts are strongest.</a:t>
            </a:r>
          </a:p>
          <a:p>
            <a:r>
              <a:rPr lang="en-US"/>
              <a:t>This is evidence that NPR is detecting real architectural artifacts, not arbitrary patterns. The network is learning to focus on regions where up-sampling creates the strongest signal.</a:t>
            </a:r>
          </a:p>
          <a:p>
            <a:r>
              <a:rPr lang="en-US"/>
              <a:t>If NPR were just learning random patterns that correlated with fake/real, we'd expect different CAM patterns. Instead, we see localized focus on structural artifacts—which is exactly what we'd expect if the method is detecting up-sampling artifacts.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15</a:t>
            </a:fld>
            <a:endParaRPr lang="en-US"/>
          </a:p>
        </p:txBody>
      </p:sp>
    </p:spTree>
    <p:extLst>
      <p:ext uri="{BB962C8B-B14F-4D97-AF65-F5344CB8AC3E}">
        <p14:creationId xmlns:p14="http://schemas.microsoft.com/office/powerpoint/2010/main" val="3107476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natural question: how sensitive is NPR to design choices? What if we used 3×3 grids instead of 2×2? What if we chose a different reference pixel?</a:t>
            </a:r>
          </a:p>
          <a:p>
            <a:r>
              <a:rPr lang="en-US"/>
              <a:t>The paper tested this. It turns out NPR is remarkably robust to hyperparameter choices.</a:t>
            </a:r>
          </a:p>
          <a:p>
            <a:r>
              <a:rPr lang="en-US"/>
              <a:t>Grid size: 2×2 works best because most generators use 2× up-sampling. Using 3×3 grids or 4×4 grids reduces performance—you're not matching the up-sampling scale. Using 2×2 is optimal.</a:t>
            </a:r>
          </a:p>
          <a:p>
            <a:r>
              <a:rPr lang="en-US"/>
              <a:t>Any pixel in the grid works about equally well. The paper tested all four pixels as reference (subtract from w1, w2, w3, w4) and results were nearly identical. This robustness is important—it means the method isn't fragile.</a:t>
            </a:r>
          </a:p>
          <a:p>
            <a:r>
              <a:rPr lang="en-US"/>
              <a:t>Color channels: Treating RGB channels separately works best, which makes sense since up-sampling happens independently per channel.</a:t>
            </a:r>
          </a:p>
          <a:p>
            <a:r>
              <a:rPr lang="en-US"/>
              <a:t>This robustness is a strength. It means the method isn't tuned specifically to ProGAN or any single generator. It's not exploiting quirks of specific architectures. It's detecting something fundamental.</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16</a:t>
            </a:fld>
            <a:endParaRPr lang="en-US"/>
          </a:p>
        </p:txBody>
      </p:sp>
    </p:spTree>
    <p:extLst>
      <p:ext uri="{BB962C8B-B14F-4D97-AF65-F5344CB8AC3E}">
        <p14:creationId xmlns:p14="http://schemas.microsoft.com/office/powerpoint/2010/main" val="22062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planning to design a modular code so each component is testable independently. The NPR extractor is the heart—it divides images into 2×2 pixel blocks and calculates the differences. These go into a standard CNN classifier. For adversarial robustness, we would build in gradient-based attack generation. Everything would be configured via YAML files so we can easily swap datasets or hyperparameters between experiments.</a:t>
            </a:r>
          </a:p>
        </p:txBody>
      </p:sp>
      <p:sp>
        <p:nvSpPr>
          <p:cNvPr id="4" name="Slide Number Placeholder 3"/>
          <p:cNvSpPr>
            <a:spLocks noGrp="1"/>
          </p:cNvSpPr>
          <p:nvPr>
            <p:ph type="sldNum" sz="quarter" idx="5"/>
          </p:nvPr>
        </p:nvSpPr>
        <p:spPr/>
        <p:txBody>
          <a:bodyPr/>
          <a:lstStyle/>
          <a:p>
            <a:fld id="{BFDD6F49-EBB7-4CCF-97A8-E526BB28BB69}" type="slidenum">
              <a:rPr lang="en-US" smtClean="0"/>
              <a:t>18</a:t>
            </a:fld>
            <a:endParaRPr lang="en-US"/>
          </a:p>
        </p:txBody>
      </p:sp>
    </p:spTree>
    <p:extLst>
      <p:ext uri="{BB962C8B-B14F-4D97-AF65-F5344CB8AC3E}">
        <p14:creationId xmlns:p14="http://schemas.microsoft.com/office/powerpoint/2010/main" val="3153489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 overview of our three experiments. They're designed to run in parallel, so we can test all three hypotheses simultaneously on different GPUs . Experiment 1 answers: if NPR generalizes to 2025 models? Experiment 2 asks if attackers  can fool NPR and Experiment 3 explores if we can make it better by combining approaches. Each uses the same base training data but tests different aspects of generalization. All three can run simultaneously because they use the same base training data but test different questions.</a:t>
            </a:r>
          </a:p>
        </p:txBody>
      </p:sp>
      <p:sp>
        <p:nvSpPr>
          <p:cNvPr id="4" name="Slide Number Placeholder 3"/>
          <p:cNvSpPr>
            <a:spLocks noGrp="1"/>
          </p:cNvSpPr>
          <p:nvPr>
            <p:ph type="sldNum" sz="quarter" idx="5"/>
          </p:nvPr>
        </p:nvSpPr>
        <p:spPr/>
        <p:txBody>
          <a:bodyPr/>
          <a:lstStyle/>
          <a:p>
            <a:fld id="{BFDD6F49-EBB7-4CCF-97A8-E526BB28BB69}" type="slidenum">
              <a:rPr lang="en-US" smtClean="0"/>
              <a:t>19</a:t>
            </a:fld>
            <a:endParaRPr lang="en-US"/>
          </a:p>
        </p:txBody>
      </p:sp>
    </p:spTree>
    <p:extLst>
      <p:ext uri="{BB962C8B-B14F-4D97-AF65-F5344CB8AC3E}">
        <p14:creationId xmlns:p14="http://schemas.microsoft.com/office/powerpoint/2010/main" val="96135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chose </a:t>
            </a:r>
            <a:r>
              <a:rPr lang="en-US" err="1"/>
              <a:t>ForenSynths</a:t>
            </a:r>
            <a:r>
              <a:rPr lang="en-US"/>
              <a:t> because the original paper already validated NPR on this dataset. This lets us confirm we can reproduce their 92.2% accuracy baseline before moving to new models. The 4-class split is intentional and it is enough diversity to learn robust features but small enough to train and iterate quickly.</a:t>
            </a:r>
          </a:p>
        </p:txBody>
      </p:sp>
      <p:sp>
        <p:nvSpPr>
          <p:cNvPr id="4" name="Slide Number Placeholder 3"/>
          <p:cNvSpPr>
            <a:spLocks noGrp="1"/>
          </p:cNvSpPr>
          <p:nvPr>
            <p:ph type="sldNum" sz="quarter" idx="5"/>
          </p:nvPr>
        </p:nvSpPr>
        <p:spPr/>
        <p:txBody>
          <a:bodyPr/>
          <a:lstStyle/>
          <a:p>
            <a:fld id="{BFDD6F49-EBB7-4CCF-97A8-E526BB28BB69}" type="slidenum">
              <a:rPr lang="en-US" smtClean="0"/>
              <a:t>20</a:t>
            </a:fld>
            <a:endParaRPr lang="en-US"/>
          </a:p>
        </p:txBody>
      </p:sp>
    </p:spTree>
    <p:extLst>
      <p:ext uri="{BB962C8B-B14F-4D97-AF65-F5344CB8AC3E}">
        <p14:creationId xmlns:p14="http://schemas.microsoft.com/office/powerpoint/2010/main" val="12608384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deliberately testing three different architectures. FLUX uses flow-matching, which is fundamentally different from diffusion models the original paper saw. Midjourney v6 is the commercial standard—if NPR can detect Midjourney, it's practical. DALL-E 3 is the most accessible via API. We're collecting 1,000-2,000 images per model to ensure statistical significance. Our success criterion is 75% average accuracy across all three.</a:t>
            </a:r>
          </a:p>
        </p:txBody>
      </p:sp>
      <p:sp>
        <p:nvSpPr>
          <p:cNvPr id="4" name="Slide Number Placeholder 3"/>
          <p:cNvSpPr>
            <a:spLocks noGrp="1"/>
          </p:cNvSpPr>
          <p:nvPr>
            <p:ph type="sldNum" sz="quarter" idx="5"/>
          </p:nvPr>
        </p:nvSpPr>
        <p:spPr/>
        <p:txBody>
          <a:bodyPr/>
          <a:lstStyle/>
          <a:p>
            <a:fld id="{BFDD6F49-EBB7-4CCF-97A8-E526BB28BB69}" type="slidenum">
              <a:rPr lang="en-US" smtClean="0"/>
              <a:t>21</a:t>
            </a:fld>
            <a:endParaRPr lang="en-US"/>
          </a:p>
        </p:txBody>
      </p:sp>
    </p:spTree>
    <p:extLst>
      <p:ext uri="{BB962C8B-B14F-4D97-AF65-F5344CB8AC3E}">
        <p14:creationId xmlns:p14="http://schemas.microsoft.com/office/powerpoint/2010/main" val="819166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 from GANs and Diffusion models are now virtually indistinguishable from authentic images. This is both an incredible technological achievement and a serious problem</a:t>
            </a:r>
          </a:p>
          <a:p>
            <a:r>
              <a:rPr lang="en-US"/>
              <a:t>Think about this: In the past year alone, we've seen deepfakes used in political scams—creating false statements attributed to world leaders. We've seen financial fraud—CEO voice impersonation scams costing companies millions. We've seen identity theft and harassment campaigns using manipulated video and images.</a:t>
            </a:r>
          </a:p>
          <a:p>
            <a:r>
              <a:rPr lang="en-US"/>
              <a:t>And here's the troubling part: our detection systems are failing catastrophically on unseen models. This threatens trust in media, politics, economics. That's why we're here to propose our idea. </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2</a:t>
            </a:fld>
            <a:endParaRPr lang="en-US"/>
          </a:p>
        </p:txBody>
      </p:sp>
    </p:spTree>
    <p:extLst>
      <p:ext uri="{BB962C8B-B14F-4D97-AF65-F5344CB8AC3E}">
        <p14:creationId xmlns:p14="http://schemas.microsoft.com/office/powerpoint/2010/main" val="1766133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Adversarial attacks are crucial because any gradient-based detector can be attacked. Fast Gradient Sign Method is a simple single-step attack—if we fail there, we have basic vulnerabilities. PGD is the gold standard—it's iterative and strong. C&amp;W is optimization-based, used by security researchers. We're also testing social media compression because real-world deepfakes get compressed. Our goal isn't perfect robustness—that's unrealistic—but demonstrating that adversarial training makes detection meaningful even under attack.</a:t>
            </a:r>
          </a:p>
        </p:txBody>
      </p:sp>
      <p:sp>
        <p:nvSpPr>
          <p:cNvPr id="4" name="Slide Number Placeholder 3"/>
          <p:cNvSpPr>
            <a:spLocks noGrp="1"/>
          </p:cNvSpPr>
          <p:nvPr>
            <p:ph type="sldNum" sz="quarter" idx="5"/>
          </p:nvPr>
        </p:nvSpPr>
        <p:spPr/>
        <p:txBody>
          <a:bodyPr/>
          <a:lstStyle/>
          <a:p>
            <a:fld id="{BFDD6F49-EBB7-4CCF-97A8-E526BB28BB69}" type="slidenum">
              <a:rPr lang="en-US" smtClean="0"/>
              <a:t>22</a:t>
            </a:fld>
            <a:endParaRPr lang="en-US"/>
          </a:p>
        </p:txBody>
      </p:sp>
    </p:spTree>
    <p:extLst>
      <p:ext uri="{BB962C8B-B14F-4D97-AF65-F5344CB8AC3E}">
        <p14:creationId xmlns:p14="http://schemas.microsoft.com/office/powerpoint/2010/main" val="2906964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Different feature spaces provide independent information. NPR is great at local structure but vulnerable to gradient attacks targeting pixel space. Frequency features are good globally but vulnerable to spatially-localized adversarial attacks. By combining both, we create a harder target—an attacker would need to fool both domains simultaneously. We expect 5-10% improvement, which is meaningful in a detection system.</a:t>
            </a:r>
          </a:p>
        </p:txBody>
      </p:sp>
      <p:sp>
        <p:nvSpPr>
          <p:cNvPr id="4" name="Slide Number Placeholder 3"/>
          <p:cNvSpPr>
            <a:spLocks noGrp="1"/>
          </p:cNvSpPr>
          <p:nvPr>
            <p:ph type="sldNum" sz="quarter" idx="5"/>
          </p:nvPr>
        </p:nvSpPr>
        <p:spPr/>
        <p:txBody>
          <a:bodyPr/>
          <a:lstStyle/>
          <a:p>
            <a:fld id="{BFDD6F49-EBB7-4CCF-97A8-E526BB28BB69}" type="slidenum">
              <a:rPr lang="en-US" smtClean="0"/>
              <a:t>23</a:t>
            </a:fld>
            <a:endParaRPr lang="en-US"/>
          </a:p>
        </p:txBody>
      </p:sp>
    </p:spTree>
    <p:extLst>
      <p:ext uri="{BB962C8B-B14F-4D97-AF65-F5344CB8AC3E}">
        <p14:creationId xmlns:p14="http://schemas.microsoft.com/office/powerpoint/2010/main" val="670850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carefully budgeted computational time. The bottleneck is adversarial training—it's slow because we're generating attacks every iteration. But it's parallelizable—we can run Experiments 1, 2, and 3 simultaneously on separate GPUs. TTU's HPCC has GPU nodes available, so we're not blocked. Even with one GPU, we have sufficient time to complete and iterate before the December 9th deadline</a:t>
            </a:r>
          </a:p>
          <a:p>
            <a:endParaRPr lang="en-US"/>
          </a:p>
        </p:txBody>
      </p:sp>
      <p:sp>
        <p:nvSpPr>
          <p:cNvPr id="4" name="Slide Number Placeholder 3"/>
          <p:cNvSpPr>
            <a:spLocks noGrp="1"/>
          </p:cNvSpPr>
          <p:nvPr>
            <p:ph type="sldNum" sz="quarter" idx="5"/>
          </p:nvPr>
        </p:nvSpPr>
        <p:spPr/>
        <p:txBody>
          <a:bodyPr/>
          <a:lstStyle/>
          <a:p>
            <a:fld id="{BFDD6F49-EBB7-4CCF-97A8-E526BB28BB69}" type="slidenum">
              <a:rPr lang="en-US" smtClean="0"/>
              <a:t>25</a:t>
            </a:fld>
            <a:endParaRPr lang="en-US"/>
          </a:p>
        </p:txBody>
      </p:sp>
    </p:spTree>
    <p:extLst>
      <p:ext uri="{BB962C8B-B14F-4D97-AF65-F5344CB8AC3E}">
        <p14:creationId xmlns:p14="http://schemas.microsoft.com/office/powerpoint/2010/main" val="2227548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committing to full reproducibility—any researcher should be able to download our code, use our config files, and reproduce our results exactly. The code will be modular so others can adapt it for their own datasets or models.</a:t>
            </a:r>
          </a:p>
        </p:txBody>
      </p:sp>
      <p:sp>
        <p:nvSpPr>
          <p:cNvPr id="4" name="Slide Number Placeholder 3"/>
          <p:cNvSpPr>
            <a:spLocks noGrp="1"/>
          </p:cNvSpPr>
          <p:nvPr>
            <p:ph type="sldNum" sz="quarter" idx="5"/>
          </p:nvPr>
        </p:nvSpPr>
        <p:spPr/>
        <p:txBody>
          <a:bodyPr/>
          <a:lstStyle/>
          <a:p>
            <a:fld id="{BFDD6F49-EBB7-4CCF-97A8-E526BB28BB69}" type="slidenum">
              <a:rPr lang="en-US" smtClean="0"/>
              <a:t>26</a:t>
            </a:fld>
            <a:endParaRPr lang="en-US"/>
          </a:p>
        </p:txBody>
      </p:sp>
    </p:spTree>
    <p:extLst>
      <p:ext uri="{BB962C8B-B14F-4D97-AF65-F5344CB8AC3E}">
        <p14:creationId xmlns:p14="http://schemas.microsoft.com/office/powerpoint/2010/main" val="4078785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the core issue: current deepfake detectors exhibit a fundamental flaw. They work exceptionally well on the specific generator they were trained on. But the moment they encounter a completely different model, their performance collapses.</a:t>
            </a:r>
          </a:p>
          <a:p>
            <a:r>
              <a:rPr lang="en-US"/>
              <a:t>This is the generalization problem. When a detector is trained on ProGAN-generated images, it learns very specific fingerprints of that generator—patterns unique to ProGAN's architecture and training procedure. But ProGAN isn't the only generator. We have StyleGAN, </a:t>
            </a:r>
            <a:r>
              <a:rPr lang="en-US" err="1"/>
              <a:t>BigGAN</a:t>
            </a:r>
            <a:r>
              <a:rPr lang="en-US"/>
              <a:t>, </a:t>
            </a:r>
            <a:r>
              <a:rPr lang="en-US" err="1"/>
              <a:t>CycleGAN</a:t>
            </a:r>
            <a:r>
              <a:rPr lang="en-US"/>
              <a:t>, Diffusion models, and emerging models like FLUX and Midjourney.</a:t>
            </a:r>
          </a:p>
          <a:p>
            <a:r>
              <a:rPr lang="en-US"/>
              <a:t>Each new model has different architectural characteristics, different training procedures, different fingerprints. So a detector trained on one model completely fails on another. The detector is overfitting to the training distribution instead of learning generalizable features.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3</a:t>
            </a:fld>
            <a:endParaRPr lang="en-US"/>
          </a:p>
        </p:txBody>
      </p:sp>
    </p:spTree>
    <p:extLst>
      <p:ext uri="{BB962C8B-B14F-4D97-AF65-F5344CB8AC3E}">
        <p14:creationId xmlns:p14="http://schemas.microsoft.com/office/powerpoint/2010/main" val="2509772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we call 'The Generalization Crisis.' It's the central challenge in deepfake detection research right now.</a:t>
            </a:r>
          </a:p>
          <a:p>
            <a:r>
              <a:rPr lang="en-US"/>
              <a:t>The data is sobering. When you train a detector on ProGAN and test it on ProGAN, you get 95% accuracy. That's excellent. But train on ProGAN and test on StyleGAN? Accuracy drops to 63%. Test on a Diffusion model? You're down to 40%.</a:t>
            </a:r>
          </a:p>
          <a:p>
            <a:r>
              <a:rPr lang="en-US"/>
              <a:t>This isn't a minor performance degradation. This is a crisis. It means our best detection methods are fundamentally broken for the real world, where multiple generators exist simultaneously.</a:t>
            </a:r>
          </a:p>
          <a:p>
            <a:r>
              <a:rPr lang="en-US"/>
              <a:t>The deeper problem is that we're trapped in an arms race. Every time a new generator emerges, researchers have to retrain detectors on that generator. Generators evolve faster than we can train detectors.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4</a:t>
            </a:fld>
            <a:endParaRPr lang="en-US"/>
          </a:p>
        </p:txBody>
      </p:sp>
    </p:spTree>
    <p:extLst>
      <p:ext uri="{BB962C8B-B14F-4D97-AF65-F5344CB8AC3E}">
        <p14:creationId xmlns:p14="http://schemas.microsoft.com/office/powerpoint/2010/main" val="98611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Researchers have tried two main approaches to deepfake detection:</a:t>
            </a:r>
          </a:p>
          <a:p>
            <a:r>
              <a:rPr lang="en-US"/>
              <a:t>Frequency-based methods like Frank, Durall, and F3-Net take a different angle. They transform images into the frequency domain—looking at the Fourier transform—and analyze spectral distribution. The logic is: if you generate an image artificially, it will have different frequency patterns than natural photos.</a:t>
            </a:r>
          </a:p>
          <a:p>
            <a:r>
              <a:rPr lang="en-US"/>
              <a:t>The problem? Different generators have different frequency signatures. StyleGAN leaves different artifacts in frequency space than ProGAN. Diffusion models leave different patterns than both. So frequency-based methods don't generalize either.</a:t>
            </a:r>
          </a:p>
          <a:p>
            <a:r>
              <a:rPr lang="en-US"/>
              <a:t>Image-based methods like </a:t>
            </a:r>
            <a:r>
              <a:rPr lang="en-US" err="1"/>
              <a:t>CNNDetection</a:t>
            </a:r>
            <a:r>
              <a:rPr lang="en-US"/>
              <a:t> and </a:t>
            </a:r>
            <a:r>
              <a:rPr lang="en-US" err="1"/>
              <a:t>Patchfor</a:t>
            </a:r>
            <a:r>
              <a:rPr lang="en-US"/>
              <a:t> go the opposite direction. They train CNNs directly on pixel data and hope the network learns to detect what's fake. The assumption is: if we throw enough data and model capacity at it, the network will find generalizable patterns.</a:t>
            </a:r>
          </a:p>
          <a:p>
            <a:r>
              <a:rPr lang="en-US"/>
              <a:t>In practice, these methods learn model-specific fingerprints. They're overfitting just like frequency methods, just in a different way. The quote on the screen says it well: 'Frequency-based artifacts are insufficient for achieving generalization detection.'</a:t>
            </a:r>
          </a:p>
          <a:p>
            <a:r>
              <a:rPr lang="en-US"/>
              <a:t>So we have two approaches that both fail to generalize. We're stuck.</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5</a:t>
            </a:fld>
            <a:endParaRPr lang="en-US"/>
          </a:p>
        </p:txBody>
      </p:sp>
    </p:spTree>
    <p:extLst>
      <p:ext uri="{BB962C8B-B14F-4D97-AF65-F5344CB8AC3E}">
        <p14:creationId xmlns:p14="http://schemas.microsoft.com/office/powerpoint/2010/main" val="2442091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train on ProGAN and test on ProGAN, we get 95% accuracy. Excellent, right?</a:t>
            </a:r>
          </a:p>
          <a:p>
            <a:r>
              <a:rPr lang="en-US"/>
              <a:t>But test on StyleGAN: 63% accuracy. That's a 32-point drop. Test on Diffusion models: 40% accuracy. We're barely better than random guessing.</a:t>
            </a:r>
          </a:p>
          <a:p>
            <a:r>
              <a:rPr lang="en-US"/>
              <a:t>This data comes from existing benchmarks and published papers. It's not cherry-picked—it's representative of the state of deepfake detection.</a:t>
            </a:r>
          </a:p>
          <a:p>
            <a:r>
              <a:rPr lang="en-US"/>
              <a:t>The root causes are threefold:</a:t>
            </a:r>
          </a:p>
          <a:p>
            <a:r>
              <a:rPr lang="en-US"/>
              <a:t>First, overfitting to training distribution. The detector learns features specific to ProGAN's architecture and training procedure. When those features don't exist in StyleGAN or Diffusion, the detector is helpless.</a:t>
            </a:r>
          </a:p>
          <a:p>
            <a:r>
              <a:rPr lang="en-US"/>
              <a:t>Second, frequency methods fail due to diverse patterns. As I mentioned, different generators leave different spectral signatures. There's no universal frequency fingerprint.</a:t>
            </a:r>
          </a:p>
          <a:p>
            <a:r>
              <a:rPr lang="en-US"/>
              <a:t>Third, spatial methods lack architectural understanding. They try to learn patterns from pixels, but those patterns are generator-specific, not universal.</a:t>
            </a:r>
          </a:p>
          <a:p>
            <a:r>
              <a:rPr lang="en-US"/>
              <a:t>What we need is a method that captures something truly universal—something all generators share, regardless of their training procedure or architectural innovation.</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6</a:t>
            </a:fld>
            <a:endParaRPr lang="en-US"/>
          </a:p>
        </p:txBody>
      </p:sp>
    </p:spTree>
    <p:extLst>
      <p:ext uri="{BB962C8B-B14F-4D97-AF65-F5344CB8AC3E}">
        <p14:creationId xmlns:p14="http://schemas.microsoft.com/office/powerpoint/2010/main" val="998461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key observation: up-sampling is used everywhere. Absolutely everywhere.</a:t>
            </a:r>
          </a:p>
          <a:p>
            <a:r>
              <a:rPr lang="en-US"/>
              <a:t>When you build a GAN, you start with a latent vector—maybe 100 dimensions of random noise. You then use transpose convolutions or up-sampling operations to expand this to 256×256 or 512×512 resolution. This happens in ProGAN, StyleGAN, </a:t>
            </a:r>
            <a:r>
              <a:rPr lang="en-US" err="1"/>
              <a:t>BigGAN</a:t>
            </a:r>
            <a:r>
              <a:rPr lang="en-US"/>
              <a:t>, </a:t>
            </a:r>
            <a:r>
              <a:rPr lang="en-US" err="1"/>
              <a:t>CycleGAN</a:t>
            </a:r>
            <a:r>
              <a:rPr lang="en-US"/>
              <a:t>—every GAN ever built.</a:t>
            </a:r>
          </a:p>
          <a:p>
            <a:r>
              <a:rPr lang="en-US"/>
              <a:t>When you build a Diffusion model, you have a denoising U-Net. The decoder portion has up-sampling operations to expand from low resolution to high resolution. Every diffusion model does this.</a:t>
            </a:r>
          </a:p>
          <a:p>
            <a:r>
              <a:rPr lang="en-US"/>
              <a:t>FLUX, the new flow-matching model, uses up-sampling. Midjourney v6 is built on diffusion, and uses up-sampling. DALL-E, built on diffusion, and uses up-sampling.</a:t>
            </a:r>
          </a:p>
          <a:p>
            <a:r>
              <a:rPr lang="en-US"/>
              <a:t>Up-sampling is fundamental. It's not a choice. To transform latent codes into images, you must expand dimensionality. And when you do that through up-sampling, you create something: local correlations between neighboring pixels.</a:t>
            </a:r>
          </a:p>
          <a:p>
            <a:r>
              <a:rPr lang="en-US"/>
              <a:t>This is the key. Real photos don't have these correlations. Camera sensors capture light hitting the sensor at each pixel independently. But artificially generated images, created by up-sampling, and have predictable patterns in how neighboring pixels relate.</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7</a:t>
            </a:fld>
            <a:endParaRPr lang="en-US"/>
          </a:p>
        </p:txBody>
      </p:sp>
    </p:spTree>
    <p:extLst>
      <p:ext uri="{BB962C8B-B14F-4D97-AF65-F5344CB8AC3E}">
        <p14:creationId xmlns:p14="http://schemas.microsoft.com/office/powerpoint/2010/main" val="2388684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where the Neighboring Pixel Relationships method comes in. It's an elegant solution to the generalization problem.</a:t>
            </a:r>
          </a:p>
          <a:p>
            <a:r>
              <a:rPr lang="en-US"/>
              <a:t>Instead of learning model-specific fingerprints, NPR detects architectural artifacts. Specifically, it detects the artifacts left behind by up-sampling operations.</a:t>
            </a:r>
          </a:p>
          <a:p>
            <a:r>
              <a:rPr lang="en-US"/>
              <a:t>The insight is this: if all generators use up-sampling, then all fakes have up-sampling artifacts. These artifacts are fundamentally different from natural images. So if we can reliably detect up-sampling artifacts, we can detect fakes—regardless of which generator was used.</a:t>
            </a:r>
          </a:p>
          <a:p>
            <a:r>
              <a:rPr lang="en-US"/>
              <a:t>This is a paradigm shift from 'model-specific fingerprints' to 'architectural principles.' It's a shift from learning patterns specific to StyleGAN or ProGAN, to learning about something universal that all generators must do.</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8</a:t>
            </a:fld>
            <a:endParaRPr lang="en-US"/>
          </a:p>
        </p:txBody>
      </p:sp>
    </p:spTree>
    <p:extLst>
      <p:ext uri="{BB962C8B-B14F-4D97-AF65-F5344CB8AC3E}">
        <p14:creationId xmlns:p14="http://schemas.microsoft.com/office/powerpoint/2010/main" val="3111614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how NPR works mathematically. It's actually quite simple.</a:t>
            </a:r>
          </a:p>
          <a:p>
            <a:r>
              <a:rPr lang="en-US"/>
              <a:t>Take any image and divide it into 2×2 pixel grids. So you have four neighboring pixels: call them w1, w2, w3, and w4.</a:t>
            </a:r>
          </a:p>
          <a:p>
            <a:r>
              <a:rPr lang="en-US"/>
              <a:t>NPR calculates: the difference between w2 and w1, w3 and w1, w4 and w1. You use one pixel as a reference and calculate how different the others are.</a:t>
            </a:r>
          </a:p>
          <a:p>
            <a:r>
              <a:rPr lang="en-US"/>
              <a:t>The formula is: NPR(V) = [0, w2-w1, w3-w1, w4-w1]</a:t>
            </a:r>
          </a:p>
          <a:p>
            <a:r>
              <a:rPr lang="en-US"/>
              <a:t>Why subtract instead of using absolute values? Because we want relative differences. This makes the method robust to content—if all four pixels are bright or all are dark, the differences are the same. The method detects structure, not brightness.</a:t>
            </a:r>
          </a:p>
          <a:p>
            <a:r>
              <a:rPr lang="en-US"/>
              <a:t>Now, why does this detect up-sampling?</a:t>
            </a:r>
          </a:p>
          <a:p>
            <a:r>
              <a:rPr lang="en-US"/>
              <a:t>When you up-sample, say using 2× nearest-neighbor interpolation, you take a 4×4 pixel image and expand it to 8×8, where each original pixel becomes a 2×2 block. The result? Your newly generated pixels have strong correlations with their neighbors.</a:t>
            </a:r>
          </a:p>
          <a:p>
            <a:r>
              <a:rPr lang="en-US"/>
              <a:t>In contrast, real photos have independent pixel values. Natural photos have large NPR differences—variation at every scale.</a:t>
            </a:r>
          </a:p>
          <a:p>
            <a:r>
              <a:rPr lang="en-US"/>
              <a:t>In fakes, you get small NPR differences—up-sampling creates dependencies.</a:t>
            </a:r>
          </a:p>
          <a:p>
            <a:r>
              <a:rPr lang="en-US"/>
              <a:t>So real fakes show up as small NPR values. Real photos show up as large NPR values. It's a signal that separates fakes from authentic images.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BFDD6F49-EBB7-4CCF-97A8-E526BB28BB69}" type="slidenum">
              <a:rPr lang="en-US" smtClean="0"/>
              <a:t>9</a:t>
            </a:fld>
            <a:endParaRPr lang="en-US"/>
          </a:p>
        </p:txBody>
      </p:sp>
    </p:spTree>
    <p:extLst>
      <p:ext uri="{BB962C8B-B14F-4D97-AF65-F5344CB8AC3E}">
        <p14:creationId xmlns:p14="http://schemas.microsoft.com/office/powerpoint/2010/main" val="1106239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5218032"/>
            <a:ext cx="11460480" cy="786384"/>
          </a:xfrm>
        </p:spPr>
        <p:txBody>
          <a:bodyPr anchor="b">
            <a:noAutofit/>
          </a:bodyPr>
          <a:lstStyle>
            <a:lvl1pPr algn="l">
              <a:defRPr sz="6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5972629"/>
            <a:ext cx="11460480" cy="480373"/>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12191999" cy="4986425"/>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a:xfrm>
            <a:off x="365760" y="6453002"/>
            <a:ext cx="3494314" cy="365125"/>
          </a:xfrm>
        </p:spPr>
        <p:txBody>
          <a:bodyPr/>
          <a:lstStyle>
            <a:lvl1pPr>
              <a:defRPr>
                <a:solidFill>
                  <a:schemeClr val="tx2"/>
                </a:solidFill>
              </a:defRPr>
            </a:lvl1pPr>
          </a:lstStyle>
          <a:p>
            <a:fld id="{E6540A2A-5578-B047-A607-CB4F5628A42D}" type="datetime1">
              <a:rPr lang="en-US" smtClean="0"/>
              <a:pPr/>
              <a:t>11/19/2025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8641392" y="6453002"/>
            <a:ext cx="2805405" cy="365125"/>
          </a:xfrm>
        </p:spPr>
        <p:txBody>
          <a:bodyPr/>
          <a:lstStyle>
            <a:lvl1pPr>
              <a:defRPr>
                <a:solidFill>
                  <a:schemeClr val="tx2"/>
                </a:solidFill>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397033"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5158865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accent4"/>
        </a:solidFill>
        <a:effectLst/>
      </p:bgPr>
    </p:bg>
    <p:spTree>
      <p:nvGrpSpPr>
        <p:cNvPr id="1" name=""/>
        <p:cNvGrpSpPr/>
        <p:nvPr/>
      </p:nvGrpSpPr>
      <p:grpSpPr>
        <a:xfrm>
          <a:off x="0" y="0"/>
          <a:ext cx="0" cy="0"/>
          <a:chOff x="0" y="0"/>
          <a:chExt cx="0" cy="0"/>
        </a:xfrm>
      </p:grpSpPr>
      <p:pic>
        <p:nvPicPr>
          <p:cNvPr id="50" name="Line">
            <a:extLst>
              <a:ext uri="{FF2B5EF4-FFF2-40B4-BE49-F238E27FC236}">
                <a16:creationId xmlns:a16="http://schemas.microsoft.com/office/drawing/2014/main" id="{9B43CF31-7993-E1EC-6332-7EC081516F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030" y="5862884"/>
            <a:ext cx="10923934" cy="745198"/>
          </a:xfrm>
          <a:prstGeom prst="rect">
            <a:avLst/>
          </a:prstGeom>
        </p:spPr>
      </p:pic>
      <p:sp>
        <p:nvSpPr>
          <p:cNvPr id="49" name="Title 1">
            <a:extLst>
              <a:ext uri="{FF2B5EF4-FFF2-40B4-BE49-F238E27FC236}">
                <a16:creationId xmlns:a16="http://schemas.microsoft.com/office/drawing/2014/main" id="{0F499242-4D68-E0D9-7C3B-9B9D0D65476A}"/>
              </a:ext>
            </a:extLst>
          </p:cNvPr>
          <p:cNvSpPr>
            <a:spLocks noGrp="1"/>
          </p:cNvSpPr>
          <p:nvPr>
            <p:ph type="title"/>
          </p:nvPr>
        </p:nvSpPr>
        <p:spPr>
          <a:xfrm>
            <a:off x="634030" y="2129474"/>
            <a:ext cx="10923934" cy="3733410"/>
          </a:xfrm>
        </p:spPr>
        <p:txBody>
          <a:bodyPr lIns="0" tIns="0" rIns="0" bIns="0" anchor="b">
            <a:noAutofit/>
          </a:bodyPr>
          <a:lstStyle>
            <a:lvl1pPr>
              <a:lnSpc>
                <a:spcPct val="80000"/>
              </a:lnSpc>
              <a:defRPr sz="9400" b="0" i="0" cap="all" spc="-90" baseline="0">
                <a:solidFill>
                  <a:schemeClr val="bg2"/>
                </a:solidFill>
                <a:latin typeface="+mj-lt"/>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634024" y="6453002"/>
            <a:ext cx="3494314" cy="365125"/>
          </a:xfrm>
        </p:spPr>
        <p:txBody>
          <a:bodyPr/>
          <a:lstStyle>
            <a:lvl1pPr>
              <a:defRPr>
                <a:solidFill>
                  <a:schemeClr val="bg2"/>
                </a:solidFill>
              </a:defRPr>
            </a:lvl1pPr>
          </a:lstStyle>
          <a:p>
            <a:fld id="{20613BFF-EB9B-B548-A0FD-59AF1D485CFC}"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7430141" y="6453002"/>
            <a:ext cx="2805405" cy="365125"/>
          </a:xfrm>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0185782"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1289132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bg2"/>
        </a:solidFill>
        <a:effectLst/>
      </p:bgPr>
    </p:bg>
    <p:spTree>
      <p:nvGrpSpPr>
        <p:cNvPr id="1" name=""/>
        <p:cNvGrpSpPr/>
        <p:nvPr/>
      </p:nvGrpSpPr>
      <p:grpSpPr>
        <a:xfrm>
          <a:off x="0" y="0"/>
          <a:ext cx="0" cy="0"/>
          <a:chOff x="0" y="0"/>
          <a:chExt cx="0" cy="0"/>
        </a:xfrm>
      </p:grpSpPr>
      <p:pic>
        <p:nvPicPr>
          <p:cNvPr id="55" name="Line">
            <a:extLst>
              <a:ext uri="{FF2B5EF4-FFF2-40B4-BE49-F238E27FC236}">
                <a16:creationId xmlns:a16="http://schemas.microsoft.com/office/drawing/2014/main" id="{2796F9B5-7FCA-165B-81FF-CCFC513610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030" y="5862884"/>
            <a:ext cx="10923934" cy="745198"/>
          </a:xfrm>
          <a:prstGeom prst="rect">
            <a:avLst/>
          </a:prstGeom>
        </p:spPr>
      </p:pic>
      <p:sp>
        <p:nvSpPr>
          <p:cNvPr id="54" name="Title 1">
            <a:extLst>
              <a:ext uri="{FF2B5EF4-FFF2-40B4-BE49-F238E27FC236}">
                <a16:creationId xmlns:a16="http://schemas.microsoft.com/office/drawing/2014/main" id="{D60062CE-FB5B-98B4-DD60-2BDB879150CB}"/>
              </a:ext>
            </a:extLst>
          </p:cNvPr>
          <p:cNvSpPr>
            <a:spLocks noGrp="1"/>
          </p:cNvSpPr>
          <p:nvPr>
            <p:ph type="title"/>
          </p:nvPr>
        </p:nvSpPr>
        <p:spPr>
          <a:xfrm>
            <a:off x="634030" y="2129474"/>
            <a:ext cx="10923934" cy="3727767"/>
          </a:xfrm>
        </p:spPr>
        <p:txBody>
          <a:bodyPr lIns="0" tIns="0" rIns="0" bIns="0" anchor="b">
            <a:noAutofit/>
          </a:bodyPr>
          <a:lstStyle>
            <a:lvl1pPr>
              <a:lnSpc>
                <a:spcPct val="80000"/>
              </a:lnSpc>
              <a:defRPr sz="9400" b="0" i="0" cap="all" spc="-90" baseline="0">
                <a:solidFill>
                  <a:schemeClr val="tx2"/>
                </a:solidFill>
                <a:latin typeface="+mj-lt"/>
              </a:defRPr>
            </a:lvl1pPr>
          </a:lstStyle>
          <a:p>
            <a:r>
              <a:rPr lang="en-US"/>
              <a:t>Click to edit Master title style</a:t>
            </a:r>
          </a:p>
        </p:txBody>
      </p:sp>
      <p:sp>
        <p:nvSpPr>
          <p:cNvPr id="51" name="Date Placeholder 3">
            <a:extLst>
              <a:ext uri="{FF2B5EF4-FFF2-40B4-BE49-F238E27FC236}">
                <a16:creationId xmlns:a16="http://schemas.microsoft.com/office/drawing/2014/main" id="{2F6A41B8-283F-AD78-7825-96B741062829}"/>
              </a:ext>
            </a:extLst>
          </p:cNvPr>
          <p:cNvSpPr>
            <a:spLocks noGrp="1"/>
          </p:cNvSpPr>
          <p:nvPr>
            <p:ph type="dt" sz="half" idx="10"/>
          </p:nvPr>
        </p:nvSpPr>
        <p:spPr>
          <a:xfrm>
            <a:off x="634024" y="6453002"/>
            <a:ext cx="3494314" cy="365125"/>
          </a:xfrm>
        </p:spPr>
        <p:txBody>
          <a:bodyPr/>
          <a:lstStyle>
            <a:lvl1pPr>
              <a:defRPr>
                <a:solidFill>
                  <a:schemeClr val="tx2"/>
                </a:solidFill>
              </a:defRPr>
            </a:lvl1pPr>
          </a:lstStyle>
          <a:p>
            <a:fld id="{20613BFF-EB9B-B548-A0FD-59AF1D485CFC}" type="datetime1">
              <a:rPr lang="en-US" smtClean="0"/>
              <a:pPr/>
              <a:t>11/19/2025</a:t>
            </a:fld>
            <a:endParaRPr lang="en-US"/>
          </a:p>
        </p:txBody>
      </p:sp>
      <p:sp>
        <p:nvSpPr>
          <p:cNvPr id="52" name="Footer Placeholder 4">
            <a:extLst>
              <a:ext uri="{FF2B5EF4-FFF2-40B4-BE49-F238E27FC236}">
                <a16:creationId xmlns:a16="http://schemas.microsoft.com/office/drawing/2014/main" id="{27A23E48-70A1-5D87-06C3-5B994014DBBF}"/>
              </a:ext>
            </a:extLst>
          </p:cNvPr>
          <p:cNvSpPr>
            <a:spLocks noGrp="1"/>
          </p:cNvSpPr>
          <p:nvPr>
            <p:ph type="ftr" sz="quarter" idx="11"/>
          </p:nvPr>
        </p:nvSpPr>
        <p:spPr>
          <a:xfrm>
            <a:off x="7430141" y="6453002"/>
            <a:ext cx="2805405" cy="365125"/>
          </a:xfrm>
        </p:spPr>
        <p:txBody>
          <a:bodyPr/>
          <a:lstStyle>
            <a:lvl1pPr>
              <a:defRPr>
                <a:solidFill>
                  <a:schemeClr val="tx2"/>
                </a:solidFill>
              </a:defRPr>
            </a:lvl1pPr>
          </a:lstStyle>
          <a:p>
            <a:r>
              <a:rPr lang="en-US"/>
              <a:t>Sample Footer Text</a:t>
            </a:r>
          </a:p>
        </p:txBody>
      </p:sp>
      <p:sp>
        <p:nvSpPr>
          <p:cNvPr id="53" name="Slide Number Placeholder 5">
            <a:extLst>
              <a:ext uri="{FF2B5EF4-FFF2-40B4-BE49-F238E27FC236}">
                <a16:creationId xmlns:a16="http://schemas.microsoft.com/office/drawing/2014/main" id="{DC44A23F-66C2-EA6D-F59D-E9A91E0B2F9E}"/>
              </a:ext>
            </a:extLst>
          </p:cNvPr>
          <p:cNvSpPr>
            <a:spLocks noGrp="1"/>
          </p:cNvSpPr>
          <p:nvPr>
            <p:ph type="sldNum" sz="quarter" idx="12"/>
          </p:nvPr>
        </p:nvSpPr>
        <p:spPr>
          <a:xfrm>
            <a:off x="10185782"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9238336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612647" y="664108"/>
            <a:ext cx="8467558" cy="1554480"/>
          </a:xfrm>
        </p:spPr>
        <p:txBody>
          <a:bodyPr anchor="b">
            <a:noAutofit/>
          </a:bodyPr>
          <a:lstStyle>
            <a:lvl1pPr>
              <a:defRPr sz="9400"/>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2647" y="2333860"/>
            <a:ext cx="8467558" cy="3689909"/>
          </a:xfrm>
        </p:spPr>
        <p:txBody>
          <a:bodyPr>
            <a:normAutofit/>
          </a:bodyPr>
          <a:lstStyle>
            <a:lvl1pPr marL="0" indent="0">
              <a:buFont typeface="Arial" panose="020B0604020202020204" pitchFamily="34" charset="0"/>
              <a:buNone/>
              <a:defRPr sz="1800"/>
            </a:lvl1pPr>
            <a:lvl2pPr marL="228600" indent="0">
              <a:buFont typeface="Arial" panose="020B0604020202020204" pitchFamily="34" charset="0"/>
              <a:buNone/>
              <a:defRPr sz="2000"/>
            </a:lvl2pPr>
            <a:lvl3pPr marL="457200" indent="0">
              <a:buFont typeface="Arial" panose="020B0604020202020204" pitchFamily="34" charset="0"/>
              <a:buNone/>
              <a:defRPr sz="2000"/>
            </a:lvl3pPr>
            <a:lvl4pPr marL="1028700" indent="-342900">
              <a:buFont typeface="+mj-lt"/>
              <a:buAutoNum type="arabicPeriod"/>
              <a:defRPr sz="1600"/>
            </a:lvl4pPr>
            <a:lvl5pPr marL="1257300" indent="-342900">
              <a:buFont typeface="+mj-lt"/>
              <a:buAutoNum type="arabicPeriod"/>
              <a:defRPr sz="1400"/>
            </a:lvl5pPr>
          </a:lstStyle>
          <a:p>
            <a:pPr lvl="0"/>
            <a:r>
              <a:rPr lang="en-US"/>
              <a:t>Click to edit Master text styles</a:t>
            </a:r>
          </a:p>
          <a:p>
            <a:pPr lvl="1"/>
            <a:r>
              <a:rPr lang="en-US"/>
              <a:t>Second level</a:t>
            </a:r>
          </a:p>
          <a:p>
            <a:pPr lvl="2"/>
            <a:r>
              <a:rPr lang="en-US"/>
              <a:t>Third level</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612646" y="6453002"/>
            <a:ext cx="3494314" cy="365125"/>
          </a:xfrm>
        </p:spPr>
        <p:txBody>
          <a:bodyPr/>
          <a:lstStyle/>
          <a:p>
            <a:fld id="{8B79F0DB-3AF1-4048-9F5A-962BE0B1A6D2}" type="datetime1">
              <a:rPr lang="en-US" smtClean="0"/>
              <a:t>11/19/2025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213621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FE1EB0A-550A-CEE3-A369-31648EABEF1B}"/>
              </a:ext>
            </a:extLst>
          </p:cNvPr>
          <p:cNvSpPr>
            <a:spLocks noGrp="1"/>
          </p:cNvSpPr>
          <p:nvPr>
            <p:ph type="title"/>
          </p:nvPr>
        </p:nvSpPr>
        <p:spPr>
          <a:xfrm>
            <a:off x="6858000" y="1161288"/>
            <a:ext cx="4663440" cy="1554480"/>
          </a:xfrm>
        </p:spPr>
        <p:txBody>
          <a:bodyPr anchor="b">
            <a:noAutofit/>
          </a:bodyPr>
          <a:lstStyle>
            <a:lvl1pPr>
              <a:defRPr sz="94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7C56172B-3A8C-FD41-E1AF-B7A6C221E580}"/>
              </a:ext>
            </a:extLst>
          </p:cNvPr>
          <p:cNvSpPr>
            <a:spLocks noGrp="1"/>
          </p:cNvSpPr>
          <p:nvPr>
            <p:ph type="pic" sz="quarter" idx="14"/>
          </p:nvPr>
        </p:nvSpPr>
        <p:spPr>
          <a:xfrm>
            <a:off x="0" y="0"/>
            <a:ext cx="6099048"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9" name="Content Placeholder 6">
            <a:extLst>
              <a:ext uri="{FF2B5EF4-FFF2-40B4-BE49-F238E27FC236}">
                <a16:creationId xmlns:a16="http://schemas.microsoft.com/office/drawing/2014/main" id="{68C1E06D-4640-E698-C102-34E6576B7E49}"/>
              </a:ext>
            </a:extLst>
          </p:cNvPr>
          <p:cNvSpPr>
            <a:spLocks noGrp="1"/>
          </p:cNvSpPr>
          <p:nvPr>
            <p:ph sz="quarter" idx="13"/>
          </p:nvPr>
        </p:nvSpPr>
        <p:spPr>
          <a:xfrm>
            <a:off x="6858000" y="2825496"/>
            <a:ext cx="4663440" cy="3337560"/>
          </a:xfrm>
        </p:spPr>
        <p:txBody>
          <a:bodyPr>
            <a:normAutofit/>
          </a:bodyPr>
          <a:lstStyle>
            <a:lvl1pPr marL="0" indent="0">
              <a:buFont typeface="+mj-lt"/>
              <a:buNone/>
              <a:defRPr sz="1800">
                <a:solidFill>
                  <a:schemeClr val="tx2"/>
                </a:solidFill>
              </a:defRPr>
            </a:lvl1pPr>
            <a:lvl2pPr marL="228600" indent="0">
              <a:buFont typeface="+mj-lt"/>
              <a:buNone/>
              <a:defRPr sz="1800">
                <a:solidFill>
                  <a:schemeClr val="tx2"/>
                </a:solidFill>
              </a:defRPr>
            </a:lvl2pPr>
            <a:lvl3pPr marL="457200" indent="0">
              <a:buFont typeface="+mj-lt"/>
              <a:buNone/>
              <a:defRPr sz="1800">
                <a:solidFill>
                  <a:schemeClr val="tx2"/>
                </a:solidFill>
              </a:defRPr>
            </a:lvl3pPr>
            <a:lvl4pPr marL="1028700" indent="-342900">
              <a:buFont typeface="+mj-lt"/>
              <a:buAutoNum type="arabicPeriod"/>
              <a:defRPr sz="1800"/>
            </a:lvl4pPr>
            <a:lvl5pPr>
              <a:buFont typeface="+mj-lt"/>
              <a:buAutoNum type="arabicPeriod"/>
              <a:defRPr sz="1800"/>
            </a:lvl5pPr>
          </a:lstStyle>
          <a:p>
            <a:pPr lvl="0"/>
            <a:r>
              <a:rPr lang="en-US"/>
              <a:t>Click to edit Master text styles</a:t>
            </a:r>
          </a:p>
          <a:p>
            <a:pPr lvl="1"/>
            <a:r>
              <a:rPr lang="en-US"/>
              <a:t>Second level</a:t>
            </a:r>
          </a:p>
          <a:p>
            <a:pPr lvl="2"/>
            <a:r>
              <a:rPr lang="en-US"/>
              <a:t>Third level</a:t>
            </a:r>
          </a:p>
        </p:txBody>
      </p:sp>
      <p:sp>
        <p:nvSpPr>
          <p:cNvPr id="10" name="Date Placeholder 2">
            <a:extLst>
              <a:ext uri="{FF2B5EF4-FFF2-40B4-BE49-F238E27FC236}">
                <a16:creationId xmlns:a16="http://schemas.microsoft.com/office/drawing/2014/main" id="{F2FDAA79-3182-5335-A6FF-E32CCDE64599}"/>
              </a:ext>
            </a:extLst>
          </p:cNvPr>
          <p:cNvSpPr>
            <a:spLocks noGrp="1"/>
          </p:cNvSpPr>
          <p:nvPr>
            <p:ph type="dt" sz="half" idx="10"/>
          </p:nvPr>
        </p:nvSpPr>
        <p:spPr>
          <a:xfrm>
            <a:off x="6857999" y="6453002"/>
            <a:ext cx="1996689" cy="365125"/>
          </a:xfrm>
        </p:spPr>
        <p:txBody>
          <a:bodyPr/>
          <a:lstStyle>
            <a:lvl1pPr>
              <a:defRPr>
                <a:solidFill>
                  <a:schemeClr val="tx2"/>
                </a:solidFill>
              </a:defRPr>
            </a:lvl1pPr>
          </a:lstStyle>
          <a:p>
            <a:fld id="{2CE45A01-4A32-4AB4-BD6F-540E77D8A25B}" type="datetime1">
              <a:rPr lang="en-US" smtClean="0"/>
              <a:pPr/>
              <a:t>11/19/2025</a:t>
            </a:fld>
            <a:endParaRPr lang="en-US"/>
          </a:p>
        </p:txBody>
      </p:sp>
      <p:sp>
        <p:nvSpPr>
          <p:cNvPr id="11" name="Footer Placeholder 3">
            <a:extLst>
              <a:ext uri="{FF2B5EF4-FFF2-40B4-BE49-F238E27FC236}">
                <a16:creationId xmlns:a16="http://schemas.microsoft.com/office/drawing/2014/main" id="{3D92EE39-87E3-3370-9DE3-71700ED71F30}"/>
              </a:ext>
            </a:extLst>
          </p:cNvPr>
          <p:cNvSpPr>
            <a:spLocks noGrp="1"/>
          </p:cNvSpPr>
          <p:nvPr>
            <p:ph type="ftr" sz="quarter" idx="11"/>
          </p:nvPr>
        </p:nvSpPr>
        <p:spPr>
          <a:xfrm>
            <a:off x="8336592" y="6453002"/>
            <a:ext cx="2805405" cy="365125"/>
          </a:xfrm>
        </p:spPr>
        <p:txBody>
          <a:bodyPr/>
          <a:lstStyle>
            <a:lvl1pPr>
              <a:defRPr>
                <a:solidFill>
                  <a:schemeClr val="tx2"/>
                </a:solidFill>
              </a:defRPr>
            </a:lvl1pPr>
          </a:lstStyle>
          <a:p>
            <a:r>
              <a:rPr lang="en-US"/>
              <a:t>Sample Footer Text</a:t>
            </a:r>
          </a:p>
        </p:txBody>
      </p:sp>
      <p:sp>
        <p:nvSpPr>
          <p:cNvPr id="12" name="Slide Number Placeholder 4">
            <a:extLst>
              <a:ext uri="{FF2B5EF4-FFF2-40B4-BE49-F238E27FC236}">
                <a16:creationId xmlns:a16="http://schemas.microsoft.com/office/drawing/2014/main" id="{1EFA36F7-B0F1-BB19-57FE-2EF517E554C2}"/>
              </a:ext>
            </a:extLst>
          </p:cNvPr>
          <p:cNvSpPr>
            <a:spLocks noGrp="1"/>
          </p:cNvSpPr>
          <p:nvPr>
            <p:ph type="sldNum" sz="quarter" idx="12"/>
          </p:nvPr>
        </p:nvSpPr>
        <p:spPr>
          <a:xfrm>
            <a:off x="11092233"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917555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genda with Picture 2">
    <p:bg>
      <p:bgPr>
        <a:solidFill>
          <a:schemeClr val="bg2"/>
        </a:solidFill>
        <a:effectLst/>
      </p:bgPr>
    </p:bg>
    <p:spTree>
      <p:nvGrpSpPr>
        <p:cNvPr id="1" name=""/>
        <p:cNvGrpSpPr/>
        <p:nvPr/>
      </p:nvGrpSpPr>
      <p:grpSpPr>
        <a:xfrm>
          <a:off x="0" y="0"/>
          <a:ext cx="0" cy="0"/>
          <a:chOff x="0" y="0"/>
          <a:chExt cx="0" cy="0"/>
        </a:xfrm>
      </p:grpSpPr>
      <p:pic>
        <p:nvPicPr>
          <p:cNvPr id="31" name="Line">
            <a:extLst>
              <a:ext uri="{FF2B5EF4-FFF2-40B4-BE49-F238E27FC236}">
                <a16:creationId xmlns:a16="http://schemas.microsoft.com/office/drawing/2014/main" id="{EDA24A94-6BB7-BD99-F58E-599E702429EC}"/>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34029" y="3586186"/>
            <a:ext cx="5652471" cy="36576"/>
          </a:xfrm>
          <a:prstGeom prst="rect">
            <a:avLst/>
          </a:prstGeom>
        </p:spPr>
      </p:pic>
      <p:sp>
        <p:nvSpPr>
          <p:cNvPr id="36" name="Title 1">
            <a:extLst>
              <a:ext uri="{FF2B5EF4-FFF2-40B4-BE49-F238E27FC236}">
                <a16:creationId xmlns:a16="http://schemas.microsoft.com/office/drawing/2014/main" id="{BE740DFB-8275-3B3A-B23D-1A1F65B7744A}"/>
              </a:ext>
            </a:extLst>
          </p:cNvPr>
          <p:cNvSpPr>
            <a:spLocks noGrp="1"/>
          </p:cNvSpPr>
          <p:nvPr>
            <p:ph type="title"/>
          </p:nvPr>
        </p:nvSpPr>
        <p:spPr>
          <a:xfrm>
            <a:off x="634029" y="634999"/>
            <a:ext cx="5652471" cy="2242190"/>
          </a:xfrm>
        </p:spPr>
        <p:txBody>
          <a:bodyPr lIns="0" tIns="0" rIns="0" bIns="0" anchor="t">
            <a:noAutofit/>
          </a:bodyPr>
          <a:lstStyle>
            <a:lvl1pPr>
              <a:lnSpc>
                <a:spcPct val="80000"/>
              </a:lnSpc>
              <a:defRPr sz="9400" b="0" i="0" cap="all" spc="-90" baseline="0">
                <a:solidFill>
                  <a:schemeClr val="tx2"/>
                </a:solidFill>
                <a:latin typeface="+mj-lt"/>
              </a:defRPr>
            </a:lvl1pPr>
          </a:lstStyle>
          <a:p>
            <a:r>
              <a:rPr lang="en-US"/>
              <a:t>Click to edit Master title style</a:t>
            </a:r>
          </a:p>
        </p:txBody>
      </p:sp>
      <p:sp>
        <p:nvSpPr>
          <p:cNvPr id="35" name="Content Placeholder 7">
            <a:extLst>
              <a:ext uri="{FF2B5EF4-FFF2-40B4-BE49-F238E27FC236}">
                <a16:creationId xmlns:a16="http://schemas.microsoft.com/office/drawing/2014/main" id="{281DE969-26C2-51F8-FB8C-5BF22649B3A1}"/>
              </a:ext>
            </a:extLst>
          </p:cNvPr>
          <p:cNvSpPr>
            <a:spLocks noGrp="1"/>
          </p:cNvSpPr>
          <p:nvPr>
            <p:ph sz="quarter" idx="15"/>
          </p:nvPr>
        </p:nvSpPr>
        <p:spPr>
          <a:xfrm>
            <a:off x="634028" y="3981767"/>
            <a:ext cx="5652472" cy="2241234"/>
          </a:xfrm>
        </p:spPr>
        <p:txBody>
          <a:bodyPr anchor="ctr">
            <a:normAutofit/>
          </a:bodyPr>
          <a:lstStyle>
            <a:lvl1pPr marL="0" indent="0">
              <a:lnSpc>
                <a:spcPct val="85000"/>
              </a:lnSpc>
              <a:buFont typeface="Arial" panose="020B0604020202020204" pitchFamily="34" charset="0"/>
              <a:buNone/>
              <a:defRPr sz="1800" b="0" i="0">
                <a:solidFill>
                  <a:schemeClr val="tx2"/>
                </a:solidFill>
                <a:latin typeface="+mn-lt"/>
              </a:defRPr>
            </a:lvl1pPr>
            <a:lvl2pPr marL="228600" indent="0">
              <a:buFont typeface="+mj-lt"/>
              <a:buNone/>
              <a:defRPr>
                <a:solidFill>
                  <a:schemeClr val="tx2"/>
                </a:solidFill>
                <a:latin typeface="+mn-lt"/>
              </a:defRPr>
            </a:lvl2pPr>
            <a:lvl3pPr marL="457200" indent="0">
              <a:buFont typeface="+mj-lt"/>
              <a:buNone/>
              <a:defRPr>
                <a:solidFill>
                  <a:schemeClr val="tx2"/>
                </a:solidFill>
                <a:latin typeface="+mn-lt"/>
              </a:defRPr>
            </a:lvl3pPr>
            <a:lvl4pPr marL="685800" indent="0">
              <a:buFont typeface="+mj-lt"/>
              <a:buNone/>
              <a:defRPr/>
            </a:lvl4pPr>
            <a:lvl5pPr marL="914400" indent="0">
              <a:buFont typeface="+mj-lt"/>
              <a:buNone/>
              <a:defRPr/>
            </a:lvl5pPr>
          </a:lstStyle>
          <a:p>
            <a:pPr lvl="0"/>
            <a:r>
              <a:rPr lang="en-US"/>
              <a:t>Click to edit Master text styles</a:t>
            </a:r>
          </a:p>
          <a:p>
            <a:pPr lvl="1"/>
            <a:r>
              <a:rPr lang="en-US"/>
              <a:t>Second level</a:t>
            </a:r>
          </a:p>
          <a:p>
            <a:pPr lvl="2"/>
            <a:r>
              <a:rPr lang="en-US"/>
              <a:t>Third level</a:t>
            </a:r>
          </a:p>
        </p:txBody>
      </p:sp>
      <p:sp>
        <p:nvSpPr>
          <p:cNvPr id="32" name="Date Placeholder 4">
            <a:extLst>
              <a:ext uri="{FF2B5EF4-FFF2-40B4-BE49-F238E27FC236}">
                <a16:creationId xmlns:a16="http://schemas.microsoft.com/office/drawing/2014/main" id="{F6C9393C-BE33-3D7E-0B24-2B65765CE507}"/>
              </a:ext>
            </a:extLst>
          </p:cNvPr>
          <p:cNvSpPr>
            <a:spLocks noGrp="1"/>
          </p:cNvSpPr>
          <p:nvPr>
            <p:ph type="dt" sz="half" idx="10"/>
          </p:nvPr>
        </p:nvSpPr>
        <p:spPr>
          <a:xfrm>
            <a:off x="634028" y="6453002"/>
            <a:ext cx="1067625" cy="365125"/>
          </a:xfrm>
        </p:spPr>
        <p:txBody>
          <a:bodyPr/>
          <a:lstStyle>
            <a:lvl1pPr>
              <a:defRPr>
                <a:solidFill>
                  <a:schemeClr val="tx2"/>
                </a:solidFill>
              </a:defRPr>
            </a:lvl1pPr>
          </a:lstStyle>
          <a:p>
            <a:fld id="{4A5181DF-A557-B54F-A3EC-E0F1AA454BFA}" type="datetime1">
              <a:rPr lang="en-US" smtClean="0"/>
              <a:pPr/>
              <a:t>11/19/2025</a:t>
            </a:fld>
            <a:endParaRPr lang="en-US"/>
          </a:p>
        </p:txBody>
      </p:sp>
      <p:sp>
        <p:nvSpPr>
          <p:cNvPr id="33" name="Footer Placeholder 5">
            <a:extLst>
              <a:ext uri="{FF2B5EF4-FFF2-40B4-BE49-F238E27FC236}">
                <a16:creationId xmlns:a16="http://schemas.microsoft.com/office/drawing/2014/main" id="{3AA959AD-0DC9-D641-41EF-9D2274727C4B}"/>
              </a:ext>
            </a:extLst>
          </p:cNvPr>
          <p:cNvSpPr>
            <a:spLocks noGrp="1"/>
          </p:cNvSpPr>
          <p:nvPr>
            <p:ph type="ftr" sz="quarter" idx="11"/>
          </p:nvPr>
        </p:nvSpPr>
        <p:spPr>
          <a:xfrm>
            <a:off x="3101652" y="6453002"/>
            <a:ext cx="2805405" cy="365125"/>
          </a:xfrm>
        </p:spPr>
        <p:txBody>
          <a:bodyPr/>
          <a:lstStyle>
            <a:lvl1pPr>
              <a:defRPr>
                <a:solidFill>
                  <a:schemeClr val="tx2"/>
                </a:solidFill>
                <a:effectLst/>
              </a:defRPr>
            </a:lvl1pPr>
          </a:lstStyle>
          <a:p>
            <a:r>
              <a:rPr lang="en-US"/>
              <a:t>Sample Footer Text</a:t>
            </a:r>
          </a:p>
        </p:txBody>
      </p:sp>
      <p:sp>
        <p:nvSpPr>
          <p:cNvPr id="34" name="Slide Number Placeholder 6">
            <a:extLst>
              <a:ext uri="{FF2B5EF4-FFF2-40B4-BE49-F238E27FC236}">
                <a16:creationId xmlns:a16="http://schemas.microsoft.com/office/drawing/2014/main" id="{90330CCA-1CBB-B8FA-CFB6-4BF044837DAA}"/>
              </a:ext>
            </a:extLst>
          </p:cNvPr>
          <p:cNvSpPr>
            <a:spLocks noGrp="1"/>
          </p:cNvSpPr>
          <p:nvPr>
            <p:ph type="sldNum" sz="quarter" idx="12"/>
          </p:nvPr>
        </p:nvSpPr>
        <p:spPr>
          <a:xfrm>
            <a:off x="5857293" y="645300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
        <p:nvSpPr>
          <p:cNvPr id="40" name="Picture Placeholder 10">
            <a:extLst>
              <a:ext uri="{FF2B5EF4-FFF2-40B4-BE49-F238E27FC236}">
                <a16:creationId xmlns:a16="http://schemas.microsoft.com/office/drawing/2014/main" id="{3DD4BE18-D8F5-E121-55F3-32B955838851}"/>
              </a:ext>
            </a:extLst>
          </p:cNvPr>
          <p:cNvSpPr>
            <a:spLocks noGrp="1"/>
          </p:cNvSpPr>
          <p:nvPr>
            <p:ph type="pic" sz="quarter" idx="13"/>
          </p:nvPr>
        </p:nvSpPr>
        <p:spPr>
          <a:xfrm>
            <a:off x="6920529" y="0"/>
            <a:ext cx="5271472" cy="6858000"/>
          </a:xfrm>
          <a:blipFill dpi="0" rotWithShape="1">
            <a:blip r:embed="rId4">
              <a:alphaModFix amt="60000"/>
            </a:blip>
            <a:srcRect/>
            <a:stretch>
              <a:fillRect l="-220" t="-3607" r="-2165" b="-9034"/>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1247271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385975"/>
            <a:ext cx="4325112" cy="2454796"/>
          </a:xfrm>
        </p:spPr>
        <p:txBody>
          <a:bodyPr>
            <a:noAutofit/>
          </a:bodyPr>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386584"/>
            <a:ext cx="4325112" cy="2459736"/>
          </a:xfrm>
        </p:spPr>
        <p:txBody>
          <a:bodyPr>
            <a:normAutofit/>
          </a:bodyPr>
          <a:lstStyle>
            <a:lvl1pPr marL="0" indent="0">
              <a:buFont typeface="Arial" panose="020B0604020202020204" pitchFamily="34" charset="0"/>
              <a:buNone/>
              <a:defRPr sz="1600">
                <a:solidFill>
                  <a:schemeClr val="tx2"/>
                </a:solidFill>
              </a:defRPr>
            </a:lvl1pPr>
            <a:lvl2pPr marL="228600" indent="0">
              <a:buFont typeface="Arial" panose="020B0604020202020204" pitchFamily="34" charset="0"/>
              <a:buNone/>
              <a:defRPr sz="1600">
                <a:solidFill>
                  <a:schemeClr val="tx2"/>
                </a:solidFill>
              </a:defRPr>
            </a:lvl2pPr>
            <a:lvl3pPr marL="457200" indent="0">
              <a:buFont typeface="Arial" panose="020B0604020202020204" pitchFamily="34" charset="0"/>
              <a:buNone/>
              <a:defRPr sz="1600">
                <a:solidFill>
                  <a:schemeClr val="tx2"/>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28347" y="6453002"/>
            <a:ext cx="3494314" cy="365125"/>
          </a:xfrm>
        </p:spPr>
        <p:txBody>
          <a:bodyPr/>
          <a:lstStyle>
            <a:lvl1pPr>
              <a:defRPr>
                <a:solidFill>
                  <a:schemeClr val="tx2"/>
                </a:solidFill>
              </a:defRPr>
            </a:lvl1pPr>
          </a:lstStyle>
          <a:p>
            <a:fld id="{57305EA6-BBAC-6E4B-964A-D6F60BBF3AB2}"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7414064"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169705"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128846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28347" y="2258568"/>
            <a:ext cx="3813048" cy="3557016"/>
          </a:xfrm>
        </p:spPr>
        <p:txBody>
          <a:bodyPr>
            <a:noAutofit/>
          </a:bodyPr>
          <a:lstStyle>
            <a:lvl1pPr>
              <a:defRPr sz="6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519738" y="2254250"/>
            <a:ext cx="4956175" cy="3556000"/>
          </a:xfrm>
        </p:spPr>
        <p:txBody>
          <a:bodyPr>
            <a:normAutofit/>
          </a:bodyPr>
          <a:lstStyle>
            <a:lvl1pPr marL="0" indent="0">
              <a:buNone/>
              <a:defRPr sz="1600"/>
            </a:lvl1pPr>
            <a:lvl2pPr marL="228600" indent="0">
              <a:buNone/>
              <a:defRPr sz="1600"/>
            </a:lvl2pPr>
            <a:lvl3pPr marL="457200" indent="0">
              <a:buNone/>
              <a:defRPr sz="1600"/>
            </a:lvl3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28347" y="6453002"/>
            <a:ext cx="3494314" cy="365125"/>
          </a:xfrm>
        </p:spPr>
        <p:txBody>
          <a:bodyPr/>
          <a:lstStyle/>
          <a:p>
            <a:fld id="{8852D022-5226-9D40-B82A-7D8C886A142E}" type="datetime1">
              <a:rPr lang="en-US" smtClean="0"/>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7291065" y="6453002"/>
            <a:ext cx="2805405"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046706"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745741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8" y="1537853"/>
            <a:ext cx="4145582" cy="4638825"/>
          </a:xfrm>
        </p:spPr>
        <p:txBody>
          <a:bodyPr>
            <a:normAutofit/>
          </a:bodyPr>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519738" y="1538288"/>
            <a:ext cx="5681662" cy="4818062"/>
          </a:xfrm>
        </p:spPr>
        <p:txBody>
          <a:bodyPr>
            <a:normAutofit/>
          </a:bodyPr>
          <a:lstStyle>
            <a:lvl1pPr marL="0" indent="0">
              <a:buNone/>
              <a:defRPr sz="1600">
                <a:solidFill>
                  <a:schemeClr val="tx2"/>
                </a:solidFill>
              </a:defRPr>
            </a:lvl1pPr>
            <a:lvl2pPr marL="228600" indent="0">
              <a:buNone/>
              <a:defRPr sz="1600">
                <a:solidFill>
                  <a:schemeClr val="tx2"/>
                </a:solidFill>
              </a:defRPr>
            </a:lvl2pPr>
            <a:lvl3pPr marL="457200" indent="0">
              <a:buNone/>
              <a:defRPr sz="160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5DA8D886-BBF3-7F4C-B754-2145FE7638AC}"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016552"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0772193"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8535390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5">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7" y="877456"/>
            <a:ext cx="4142232" cy="4940661"/>
          </a:xfrm>
        </p:spPr>
        <p:txBody>
          <a:bodyPr>
            <a:noAutofit/>
          </a:bodyPr>
          <a:lstStyle>
            <a:lvl1pPr>
              <a:defRPr sz="9400">
                <a:solidFill>
                  <a:schemeClr val="bg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522913" y="877456"/>
            <a:ext cx="6159500" cy="5390822"/>
          </a:xfrm>
        </p:spPr>
        <p:txBody>
          <a:bodyPr>
            <a:normAutofit/>
          </a:bodyPr>
          <a:lstStyle>
            <a:lvl1pPr marL="0" indent="0">
              <a:buNone/>
              <a:defRPr sz="1600">
                <a:solidFill>
                  <a:schemeClr val="bg2"/>
                </a:solidFill>
              </a:defRPr>
            </a:lvl1pPr>
            <a:lvl2pPr marL="228600" indent="0">
              <a:buNone/>
              <a:defRPr sz="1600">
                <a:solidFill>
                  <a:schemeClr val="bg2"/>
                </a:solidFill>
              </a:defRPr>
            </a:lvl2pPr>
            <a:lvl3pPr marL="457200" indent="0">
              <a:buNone/>
              <a:defRPr sz="1600">
                <a:solidFill>
                  <a:schemeClr val="bg2"/>
                </a:solidFill>
              </a:defRPr>
            </a:lvl3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646" y="6453002"/>
            <a:ext cx="3494314" cy="365125"/>
          </a:xfrm>
        </p:spPr>
        <p:txBody>
          <a:bodyPr/>
          <a:lstStyle>
            <a:lvl1pPr>
              <a:defRPr>
                <a:solidFill>
                  <a:schemeClr val="bg2"/>
                </a:solidFill>
              </a:defRPr>
            </a:lvl1pPr>
          </a:lstStyle>
          <a:p>
            <a:fld id="{DB6ADF20-7997-2546-8E91-4CD9ED2C6F32}"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497565" y="6453002"/>
            <a:ext cx="2805405" cy="365125"/>
          </a:xfrm>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253206"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689964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372533" y="548639"/>
            <a:ext cx="3494314" cy="5719639"/>
          </a:xfrm>
        </p:spPr>
        <p:txBody>
          <a:bodyPr>
            <a:noAutofit/>
          </a:bodyPr>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504268" y="549274"/>
            <a:ext cx="7315200" cy="5806440"/>
          </a:xfrm>
        </p:spPr>
        <p:txBody>
          <a:bodyPr>
            <a:normAutofit/>
          </a:bodyPr>
          <a:lstStyle>
            <a:lvl1pPr marL="0" indent="0">
              <a:buNone/>
              <a:defRPr sz="1600">
                <a:solidFill>
                  <a:schemeClr val="tx2"/>
                </a:solidFill>
              </a:defRPr>
            </a:lvl1pPr>
            <a:lvl2pPr marL="228600" indent="0">
              <a:buNone/>
              <a:defRPr sz="1800"/>
            </a:lvl2pPr>
            <a:lvl3pPr marL="457200" indent="0">
              <a:buNone/>
              <a:defRPr sz="1800"/>
            </a:lvl3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372533" y="6453002"/>
            <a:ext cx="3494314" cy="365125"/>
          </a:xfrm>
        </p:spPr>
        <p:txBody>
          <a:bodyPr/>
          <a:lstStyle>
            <a:lvl1pPr>
              <a:defRPr>
                <a:solidFill>
                  <a:schemeClr val="tx2"/>
                </a:solidFill>
              </a:defRPr>
            </a:lvl1pPr>
          </a:lstStyle>
          <a:p>
            <a:fld id="{83A3023C-1830-6D43-8E15-68964EAA5E2E}"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634619"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390260"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27911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normAutofit/>
          </a:bodyPr>
          <a:lstStyle>
            <a:lvl1pPr marL="0" indent="0">
              <a:buNone/>
              <a:defRPr sz="1800">
                <a:solidFill>
                  <a:schemeClr val="tx2"/>
                </a:solidFill>
              </a:defRPr>
            </a:lvl1pPr>
            <a:lvl2pPr>
              <a:defRPr sz="2000"/>
            </a:lvl2pPr>
            <a:lvl3pPr>
              <a:defRPr sz="2000"/>
            </a:lvl3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1690BC1B-9D1C-944E-987E-4C99541780F7}"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459412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7">
    <p:bg>
      <p:bgPr>
        <a:solidFill>
          <a:schemeClr val="tx2"/>
        </a:solidFill>
        <a:effectLst/>
      </p:bgPr>
    </p:bg>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74C27216-5A6D-E1CC-74C5-D39B47557F29}"/>
              </a:ext>
            </a:extLst>
          </p:cNvPr>
          <p:cNvSpPr>
            <a:spLocks noGrp="1"/>
          </p:cNvSpPr>
          <p:nvPr>
            <p:ph type="title"/>
          </p:nvPr>
        </p:nvSpPr>
        <p:spPr>
          <a:xfrm>
            <a:off x="634029" y="635000"/>
            <a:ext cx="4714882" cy="5588000"/>
          </a:xfrm>
        </p:spPr>
        <p:txBody>
          <a:bodyPr anchor="t">
            <a:noAutofit/>
          </a:bodyPr>
          <a:lstStyle>
            <a:lvl1pPr>
              <a:defRPr sz="9400" b="0" i="0">
                <a:solidFill>
                  <a:schemeClr val="bg2"/>
                </a:solidFill>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6286499" y="634999"/>
            <a:ext cx="5271465" cy="5588001"/>
          </a:xfrm>
        </p:spPr>
        <p:txBody>
          <a:bodyPr>
            <a:normAutofit/>
          </a:bodyPr>
          <a:lstStyle>
            <a:lvl1pPr marL="0" indent="0">
              <a:buNone/>
              <a:defRPr sz="1600" b="0" i="0">
                <a:solidFill>
                  <a:schemeClr val="bg2"/>
                </a:solidFill>
                <a:latin typeface="+mn-lt"/>
              </a:defRPr>
            </a:lvl1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34029" y="6453002"/>
            <a:ext cx="3494314" cy="365125"/>
          </a:xfrm>
        </p:spPr>
        <p:txBody>
          <a:bodyPr/>
          <a:lstStyle>
            <a:lvl1pPr>
              <a:defRPr>
                <a:solidFill>
                  <a:schemeClr val="bg2"/>
                </a:solidFill>
              </a:defRPr>
            </a:lvl1pPr>
          </a:lstStyle>
          <a:p>
            <a:fld id="{175DCFB8-B573-B542-A6DF-FEACB0967523}"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373116" y="6453002"/>
            <a:ext cx="2805405" cy="365125"/>
          </a:xfrm>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28757"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169472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Content 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34030" y="634998"/>
            <a:ext cx="10923934" cy="1488135"/>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634030" y="2495234"/>
            <a:ext cx="10923933" cy="3727766"/>
          </a:xfrm>
        </p:spPr>
        <p:txBody>
          <a:bodyPr anchor="ctr">
            <a:normAutofit/>
          </a:bodyPr>
          <a:lstStyle>
            <a:lvl1pPr marL="0" indent="0">
              <a:lnSpc>
                <a:spcPct val="90000"/>
              </a:lnSpc>
              <a:buNone/>
              <a:defRPr sz="1800"/>
            </a:lvl1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346F5E3-6B8A-A44B-A708-59BA87FB9F0D}" type="datetime1">
              <a:rPr lang="en-US" smtClean="0"/>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373115" y="6453002"/>
            <a:ext cx="2805405"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28756"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09753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lvl1pPr>
              <a:defRPr>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normAutofit/>
          </a:bodyPr>
          <a:lstStyle>
            <a:lvl1pPr marL="0" indent="0">
              <a:buNone/>
              <a:defRPr sz="1600">
                <a:solidFill>
                  <a:schemeClr val="tx2"/>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lvl1pPr>
              <a:defRPr>
                <a:solidFill>
                  <a:schemeClr val="tx2"/>
                </a:solidFill>
              </a:defRPr>
            </a:lvl1pPr>
          </a:lstStyle>
          <a:p>
            <a:fld id="{7E9E4503-ED11-3B45-96AC-CCA3E92ECD3F}" type="datetime1">
              <a:rPr lang="en-US" smtClean="0"/>
              <a:pPr/>
              <a:t>11/19/2025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8425705" y="6453002"/>
            <a:ext cx="2805405" cy="365125"/>
          </a:xfrm>
        </p:spPr>
        <p:txBody>
          <a:bodyPr/>
          <a:lstStyle>
            <a:lvl1pPr>
              <a:defRPr>
                <a:solidFill>
                  <a:schemeClr val="tx2"/>
                </a:solidFill>
              </a:defRPr>
            </a:lvl1p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181346"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1862350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Pictur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6135624" cy="1143000"/>
          </a:xfrm>
        </p:spPr>
        <p:txBody>
          <a:bodyPr anchor="b"/>
          <a:lstStyle>
            <a:lvl1pPr>
              <a:defRPr>
                <a:solidFill>
                  <a:schemeClr val="bg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774" y="1828800"/>
            <a:ext cx="6135624" cy="4489704"/>
          </a:xfrm>
        </p:spPr>
        <p:txBody>
          <a:bodyPr>
            <a:normAutofit/>
          </a:bodyPr>
          <a:lstStyle>
            <a:lvl1pPr marL="0" indent="0">
              <a:buNone/>
              <a:defRPr sz="1600">
                <a:solidFill>
                  <a:schemeClr val="bg2"/>
                </a:solidFill>
              </a:defRPr>
            </a:lvl1pPr>
            <a:lvl2pPr>
              <a:defRPr>
                <a:solidFill>
                  <a:srgbClr val="F7E6D4"/>
                </a:solidFill>
              </a:defRPr>
            </a:lvl2pPr>
            <a:lvl3pPr>
              <a:defRPr>
                <a:solidFill>
                  <a:srgbClr val="F7E6D4"/>
                </a:solidFill>
              </a:defRPr>
            </a:lvl3pPr>
          </a:lstStyle>
          <a:p>
            <a:pPr lvl="0"/>
            <a:r>
              <a:rPr lang="en-US"/>
              <a:t>Click to edit Master text styles</a:t>
            </a:r>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p:txBody>
          <a:bodyPr/>
          <a:lstStyle>
            <a:lvl1pPr>
              <a:defRPr>
                <a:solidFill>
                  <a:schemeClr val="bg2"/>
                </a:solidFill>
              </a:defRPr>
            </a:lvl1pPr>
          </a:lstStyle>
          <a:p>
            <a:fld id="{FC8AA2BE-83A7-1947-89C5-48834C1E3938}" type="datetime1">
              <a:rPr lang="en-US" smtClean="0"/>
              <a:pPr/>
              <a:t>11/19/2025</a:t>
            </a:fld>
            <a:endParaRPr lang="en-US"/>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3563424" y="6453002"/>
            <a:ext cx="2805405" cy="365125"/>
          </a:xfrm>
        </p:spPr>
        <p:txBody>
          <a:bodyPr/>
          <a:lstStyle>
            <a:lvl1pPr>
              <a:defRPr>
                <a:solidFill>
                  <a:schemeClr val="bg2"/>
                </a:solidFill>
              </a:defRPr>
            </a:lvl1pPr>
          </a:lstStyle>
          <a:p>
            <a:r>
              <a:rPr lang="en-US"/>
              <a:t>Sample Footer Text</a:t>
            </a:r>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6319065"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
        <p:nvSpPr>
          <p:cNvPr id="6" name="Picture Placeholder 10">
            <a:extLst>
              <a:ext uri="{FF2B5EF4-FFF2-40B4-BE49-F238E27FC236}">
                <a16:creationId xmlns:a16="http://schemas.microsoft.com/office/drawing/2014/main" id="{95612A9B-CA73-D0F3-ABE1-FC8E5A58192B}"/>
              </a:ext>
            </a:extLst>
          </p:cNvPr>
          <p:cNvSpPr>
            <a:spLocks noGrp="1"/>
          </p:cNvSpPr>
          <p:nvPr>
            <p:ph type="pic" sz="quarter" idx="18"/>
          </p:nvPr>
        </p:nvSpPr>
        <p:spPr>
          <a:xfrm>
            <a:off x="7398115" y="1"/>
            <a:ext cx="479388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617218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with Pictur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45736" y="320040"/>
            <a:ext cx="6858000" cy="932688"/>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02336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45736" y="1380744"/>
            <a:ext cx="6858000" cy="4983480"/>
          </a:xfrm>
        </p:spPr>
        <p:txBody>
          <a:bodyPr>
            <a:normAutofit/>
          </a:bodyPr>
          <a:lstStyle>
            <a:lvl1pPr marL="0" indent="0">
              <a:buNone/>
              <a:defRPr sz="1600"/>
            </a:lvl1pPr>
            <a:lvl2pPr marL="228600" indent="0">
              <a:buNone/>
              <a:defRPr sz="1800"/>
            </a:lvl2pPr>
            <a:lvl3pPr marL="457200" indent="0">
              <a:buNone/>
              <a:defRPr sz="1800"/>
            </a:lvl3pPr>
          </a:lstStyle>
          <a:p>
            <a:pPr lvl="0"/>
            <a:r>
              <a:rPr lang="en-US"/>
              <a:t>Click to edit Master text styles</a:t>
            </a:r>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4745736" y="6453002"/>
            <a:ext cx="3494314" cy="365125"/>
          </a:xfrm>
        </p:spPr>
        <p:txBody>
          <a:bodyPr/>
          <a:lstStyle/>
          <a:p>
            <a:fld id="{98C8E2EF-2F89-AD4E-B95A-1681168A4D14}" type="datetime1">
              <a:rPr lang="en-US" smtClean="0"/>
              <a:t>11/19/2025</a:t>
            </a:fld>
            <a:endParaRPr lang="en-US"/>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8418888" y="6453002"/>
            <a:ext cx="2805405" cy="365125"/>
          </a:xfrm>
        </p:spPr>
        <p:txBody>
          <a:bodyPr/>
          <a:lstStyle/>
          <a:p>
            <a:r>
              <a:rPr lang="en-US"/>
              <a:t>Sample Footer Text</a:t>
            </a:r>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174529"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10256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ntent with Picture 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7" y="320040"/>
            <a:ext cx="6858000" cy="932688"/>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12647" y="1380744"/>
            <a:ext cx="6858000" cy="4983480"/>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p:txBody>
          <a:bodyPr/>
          <a:lstStyle/>
          <a:p>
            <a:fld id="{142FFF45-ACEA-0D4C-9312-FDEE4F57D97C}" type="datetime1">
              <a:rPr lang="en-US" smtClean="0"/>
              <a:t>11/19/2025</a:t>
            </a:fld>
            <a:endParaRPr lang="en-US"/>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4285799" y="6453002"/>
            <a:ext cx="2805405"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7041440" y="6453002"/>
            <a:ext cx="429207" cy="365125"/>
          </a:xfrm>
        </p:spPr>
        <p:txBody>
          <a:bodyPr/>
          <a:lstStyle/>
          <a:p>
            <a:fld id="{CC057153-B650-4DEB-B370-79DDCFDCE934}" type="slidenum">
              <a:rPr lang="en-US" smtClean="0"/>
              <a:t>‹#›</a:t>
            </a:fld>
            <a:endParaRPr lang="en-US"/>
          </a:p>
        </p:txBody>
      </p:sp>
      <p:sp>
        <p:nvSpPr>
          <p:cNvPr id="5" name="Picture Placeholder 10">
            <a:extLst>
              <a:ext uri="{FF2B5EF4-FFF2-40B4-BE49-F238E27FC236}">
                <a16:creationId xmlns:a16="http://schemas.microsoft.com/office/drawing/2014/main" id="{392C2B09-FED9-CD68-EB19-3763685C191B}"/>
              </a:ext>
            </a:extLst>
          </p:cNvPr>
          <p:cNvSpPr>
            <a:spLocks noGrp="1"/>
          </p:cNvSpPr>
          <p:nvPr>
            <p:ph type="pic" sz="quarter" idx="18"/>
          </p:nvPr>
        </p:nvSpPr>
        <p:spPr>
          <a:xfrm>
            <a:off x="8168640" y="1"/>
            <a:ext cx="402336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2173687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53808" y="584339"/>
            <a:ext cx="4361688" cy="1527048"/>
          </a:xfrm>
        </p:spPr>
        <p:txBody>
          <a:bodyPr anchor="b"/>
          <a:lstStyle>
            <a:lvl1pPr>
              <a:defRPr>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6611509"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53745" y="2212975"/>
            <a:ext cx="4362450" cy="4095750"/>
          </a:xfrm>
        </p:spPr>
        <p:txBody>
          <a:bodyPr>
            <a:normAutofit/>
          </a:bodyPr>
          <a:lstStyle>
            <a:lvl1pPr marL="0" indent="0">
              <a:buNone/>
              <a:defRPr sz="1600">
                <a:solidFill>
                  <a:schemeClr val="tx2"/>
                </a:solidFill>
              </a:defRPr>
            </a:lvl1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253745" y="6453002"/>
            <a:ext cx="1622776" cy="365125"/>
          </a:xfrm>
        </p:spPr>
        <p:txBody>
          <a:bodyPr/>
          <a:lstStyle>
            <a:lvl1pPr>
              <a:defRPr>
                <a:solidFill>
                  <a:schemeClr val="tx2"/>
                </a:solidFill>
                <a:effectLst/>
              </a:defRPr>
            </a:lvl1pPr>
          </a:lstStyle>
          <a:p>
            <a:fld id="{E9369B0F-403C-4542-9947-E363C5E8AC07}"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430648"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86289"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3047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4361688" cy="1527048"/>
          </a:xfrm>
        </p:spPr>
        <p:txBody>
          <a:bodyPr anchor="b"/>
          <a:lstStyle>
            <a:lvl1pPr>
              <a:defRPr>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4360863" cy="4095750"/>
          </a:xfrm>
        </p:spPr>
        <p:txBody>
          <a:bodyPr>
            <a:normAutofit/>
          </a:bodyPr>
          <a:lstStyle>
            <a:lvl1pPr marL="0" indent="0">
              <a:buNone/>
              <a:defRPr sz="1600">
                <a:solidFill>
                  <a:schemeClr val="tx2"/>
                </a:solidFill>
              </a:defRPr>
            </a:lvl1pPr>
            <a:lvl2pPr marL="228600" indent="0">
              <a:buNone/>
              <a:defRPr/>
            </a:lvl2pPr>
            <a:lvl3pPr marL="457200" indent="0">
              <a:buNone/>
              <a:defRPr/>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8" y="6453002"/>
            <a:ext cx="2031073" cy="365125"/>
          </a:xfrm>
        </p:spPr>
        <p:txBody>
          <a:bodyPr/>
          <a:lstStyle>
            <a:lvl1pPr>
              <a:defRPr>
                <a:solidFill>
                  <a:schemeClr val="tx2"/>
                </a:solidFill>
              </a:defRPr>
            </a:lvl1pPr>
          </a:lstStyle>
          <a:p>
            <a:fld id="{E45B992E-E843-584E-AFD9-A9C0E437D7D0}"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788790" y="6453002"/>
            <a:ext cx="2805405" cy="365125"/>
          </a:xfrm>
        </p:spPr>
        <p:txBody>
          <a:bodyPr/>
          <a:lstStyle>
            <a:lvl1pPr>
              <a:defRPr>
                <a:solidFill>
                  <a:schemeClr val="tx2"/>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544431" y="645300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
        <p:nvSpPr>
          <p:cNvPr id="9" name="Picture Placeholder 10">
            <a:extLst>
              <a:ext uri="{FF2B5EF4-FFF2-40B4-BE49-F238E27FC236}">
                <a16:creationId xmlns:a16="http://schemas.microsoft.com/office/drawing/2014/main" id="{EFE6CB20-8EB0-4BD7-42A4-F6F31D24605F}"/>
              </a:ext>
            </a:extLst>
          </p:cNvPr>
          <p:cNvSpPr>
            <a:spLocks noGrp="1"/>
          </p:cNvSpPr>
          <p:nvPr>
            <p:ph type="pic" sz="quarter" idx="13"/>
          </p:nvPr>
        </p:nvSpPr>
        <p:spPr>
          <a:xfrm>
            <a:off x="5580491" y="0"/>
            <a:ext cx="6611509"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6884071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7">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094553" y="320040"/>
            <a:ext cx="4522936" cy="932688"/>
          </a:xfrm>
        </p:spPr>
        <p:txBody>
          <a:bodyPr anchor="b"/>
          <a:lstStyle>
            <a:lvl1pPr>
              <a:defRPr sz="620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649224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104888" y="1380744"/>
            <a:ext cx="4512601" cy="4983480"/>
          </a:xfrm>
        </p:spPr>
        <p:txBody>
          <a:bodyPr>
            <a:normAutofit/>
          </a:bodyPr>
          <a:lstStyle>
            <a:lvl1pPr marL="0" indent="0">
              <a:buNone/>
              <a:defRPr sz="1600">
                <a:solidFill>
                  <a:schemeClr val="tx2"/>
                </a:solidFill>
              </a:defRPr>
            </a:lvl1pPr>
            <a:lvl2pPr marL="228600" indent="0">
              <a:buNone/>
              <a:defRPr/>
            </a:lvl2pPr>
            <a:lvl3pPr marL="457200" indent="0">
              <a:buNone/>
              <a:defRPr/>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104491" y="6453002"/>
            <a:ext cx="1772029" cy="365125"/>
          </a:xfrm>
        </p:spPr>
        <p:txBody>
          <a:bodyPr/>
          <a:lstStyle>
            <a:lvl1pPr>
              <a:defRPr>
                <a:solidFill>
                  <a:schemeClr val="tx2"/>
                </a:solidFill>
                <a:effectLst/>
              </a:defRPr>
            </a:lvl1pPr>
          </a:lstStyle>
          <a:p>
            <a:fld id="{C4C9DE37-DBA8-BA4E-8AC6-A40B002F9FC3}"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432641"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88282"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367520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320040"/>
            <a:ext cx="4572000" cy="932688"/>
          </a:xfrm>
        </p:spPr>
        <p:txBody>
          <a:bodyPr anchor="b"/>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4" y="1380744"/>
            <a:ext cx="4572000" cy="4983480"/>
          </a:xfrm>
        </p:spPr>
        <p:txBody>
          <a:bodyPr>
            <a:normAutofit/>
          </a:bodyPr>
          <a:lstStyle>
            <a:lvl1pPr marL="0" indent="0">
              <a:buNone/>
              <a:defRPr sz="1600">
                <a:solidFill>
                  <a:schemeClr val="tx2"/>
                </a:solidFill>
              </a:defRPr>
            </a:lvl1pPr>
            <a:lvl2pPr marL="228600" indent="0">
              <a:buNone/>
              <a:defRPr/>
            </a:lvl2pPr>
            <a:lvl3pPr marL="457200" indent="0">
              <a:buNone/>
              <a:defRPr/>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8" y="6453002"/>
            <a:ext cx="2031073" cy="365125"/>
          </a:xfrm>
        </p:spPr>
        <p:txBody>
          <a:bodyPr/>
          <a:lstStyle>
            <a:lvl1pPr>
              <a:defRPr>
                <a:solidFill>
                  <a:schemeClr val="tx2"/>
                </a:solidFill>
              </a:defRPr>
            </a:lvl1pPr>
          </a:lstStyle>
          <a:p>
            <a:fld id="{228E28E5-9286-7441-B61C-1E9A52BB0C7A}"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999800" y="6453002"/>
            <a:ext cx="2805405" cy="365125"/>
          </a:xfrm>
        </p:spPr>
        <p:txBody>
          <a:bodyPr/>
          <a:lstStyle>
            <a:lvl1pPr>
              <a:defRPr>
                <a:solidFill>
                  <a:schemeClr val="tx2"/>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4755441" y="645300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
        <p:nvSpPr>
          <p:cNvPr id="10" name="Picture Placeholder 10">
            <a:extLst>
              <a:ext uri="{FF2B5EF4-FFF2-40B4-BE49-F238E27FC236}">
                <a16:creationId xmlns:a16="http://schemas.microsoft.com/office/drawing/2014/main" id="{9B10CE38-B156-5DB3-6F00-712559E3B489}"/>
              </a:ext>
            </a:extLst>
          </p:cNvPr>
          <p:cNvSpPr>
            <a:spLocks noGrp="1"/>
          </p:cNvSpPr>
          <p:nvPr>
            <p:ph type="pic" sz="quarter" idx="15"/>
          </p:nvPr>
        </p:nvSpPr>
        <p:spPr>
          <a:xfrm>
            <a:off x="5699760" y="0"/>
            <a:ext cx="649224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86908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168896" y="1129554"/>
            <a:ext cx="4361688" cy="3475236"/>
          </a:xfrm>
        </p:spPr>
        <p:txBody>
          <a:bodyPr anchor="b">
            <a:normAutofit/>
          </a:bodyPr>
          <a:lstStyle>
            <a:lvl1pPr algn="l">
              <a:defRPr sz="6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168896" y="4731335"/>
            <a:ext cx="4361687" cy="1184585"/>
          </a:xfrm>
        </p:spPr>
        <p:txBody>
          <a:bodyPr anchor="t">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p:nvPr>
        </p:nvSpPr>
        <p:spPr>
          <a:xfrm>
            <a:off x="0" y="0"/>
            <a:ext cx="658495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168895" y="6453002"/>
            <a:ext cx="1707625" cy="365125"/>
          </a:xfrm>
        </p:spPr>
        <p:txBody>
          <a:bodyPr/>
          <a:lstStyle>
            <a:lvl1pPr>
              <a:defRPr>
                <a:solidFill>
                  <a:schemeClr val="tx2"/>
                </a:solidFill>
                <a:effectLst/>
              </a:defRPr>
            </a:lvl1pPr>
          </a:lstStyle>
          <a:p>
            <a:fld id="{4AD05014-C39F-5246-98DD-E4D922ECDC9C}"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345736"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0137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5648989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nt with Picture 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Autofit/>
          </a:bodyPr>
          <a:lstStyle>
            <a:lvl1pPr>
              <a:defRPr sz="6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normAutofit/>
          </a:bodyPr>
          <a:lstStyle>
            <a:lvl1pPr marL="0" indent="0">
              <a:buNone/>
              <a:defRPr sz="1600"/>
            </a:lvl1pPr>
          </a:lstStyle>
          <a:p>
            <a:pPr lvl="0"/>
            <a:r>
              <a:rPr lang="en-US"/>
              <a:t>Click to edit Master text styles</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9ECEE58F-BD35-844C-990A-4489F9CE5036}" type="datetime1">
              <a:rPr lang="en-US" smtClean="0"/>
              <a:t>11/19/2025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8640001"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185024"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551706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0">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83413"/>
            <a:ext cx="3401568" cy="1527048"/>
          </a:xfrm>
        </p:spPr>
        <p:txBody>
          <a:bodyPr anchor="b">
            <a:noAutofit/>
          </a:bodyPr>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612775" y="2212975"/>
            <a:ext cx="3401568" cy="4095750"/>
          </a:xfrm>
        </p:spPr>
        <p:txBody>
          <a:bodyPr>
            <a:normAutofit/>
          </a:bodyPr>
          <a:lstStyle>
            <a:lvl1pPr marL="0" indent="0">
              <a:buNone/>
              <a:defRPr sz="1600">
                <a:solidFill>
                  <a:schemeClr val="tx2"/>
                </a:solidFill>
              </a:defRPr>
            </a:lvl1pPr>
            <a:lvl2pPr marL="228600" indent="0">
              <a:buNone/>
              <a:defRPr/>
            </a:lvl2pPr>
            <a:lvl3pPr marL="457200" indent="0">
              <a:buNone/>
              <a:defRPr/>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612648" y="6453002"/>
            <a:ext cx="1067625" cy="365125"/>
          </a:xfrm>
        </p:spPr>
        <p:txBody>
          <a:bodyPr/>
          <a:lstStyle>
            <a:lvl1pPr>
              <a:defRPr>
                <a:solidFill>
                  <a:schemeClr val="tx2"/>
                </a:solidFill>
              </a:defRPr>
            </a:lvl1pPr>
          </a:lstStyle>
          <a:p>
            <a:fld id="{D352D23B-3669-BD4A-9D0C-C9C6F7026685}"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910729" y="6453002"/>
            <a:ext cx="2805405" cy="365125"/>
          </a:xfrm>
        </p:spPr>
        <p:txBody>
          <a:bodyPr/>
          <a:lstStyle>
            <a:lvl1pPr>
              <a:defRPr>
                <a:solidFill>
                  <a:schemeClr val="tx2"/>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3580983" y="645300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
        <p:nvSpPr>
          <p:cNvPr id="9" name="Picture Placeholder 10">
            <a:extLst>
              <a:ext uri="{FF2B5EF4-FFF2-40B4-BE49-F238E27FC236}">
                <a16:creationId xmlns:a16="http://schemas.microsoft.com/office/drawing/2014/main" id="{11223B47-5C7F-2986-2E32-2E065C5989B0}"/>
              </a:ext>
            </a:extLst>
          </p:cNvPr>
          <p:cNvSpPr>
            <a:spLocks noGrp="1"/>
          </p:cNvSpPr>
          <p:nvPr>
            <p:ph type="pic" sz="quarter" idx="15"/>
          </p:nvPr>
        </p:nvSpPr>
        <p:spPr>
          <a:xfrm>
            <a:off x="4607856" y="0"/>
            <a:ext cx="7584144"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4939377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1">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43102" y="1078992"/>
            <a:ext cx="3273552" cy="1942773"/>
          </a:xfrm>
        </p:spPr>
        <p:txBody>
          <a:bodyPr anchor="b"/>
          <a:lstStyle>
            <a:lvl1pPr>
              <a:defRPr>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781365"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44096" y="3099816"/>
            <a:ext cx="3273552" cy="2953512"/>
          </a:xfrm>
        </p:spPr>
        <p:txBody>
          <a:bodyPr>
            <a:normAutofit/>
          </a:bodyPr>
          <a:lstStyle>
            <a:lvl1pPr marL="0" indent="0">
              <a:buNone/>
              <a:defRPr sz="1600">
                <a:solidFill>
                  <a:schemeClr val="tx2"/>
                </a:solidFill>
              </a:defRPr>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8343102" y="6453002"/>
            <a:ext cx="1003659" cy="365125"/>
          </a:xfrm>
        </p:spPr>
        <p:txBody>
          <a:bodyPr/>
          <a:lstStyle>
            <a:lvl1pPr>
              <a:defRPr>
                <a:solidFill>
                  <a:schemeClr val="tx2"/>
                </a:solidFill>
                <a:effectLst/>
              </a:defRPr>
            </a:lvl1pPr>
          </a:lstStyle>
          <a:p>
            <a:fld id="{E344C25F-7EE2-4F47-AA90-C1721704504B}"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812295" y="6453002"/>
            <a:ext cx="233516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8744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242918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012268"/>
            <a:ext cx="3739896" cy="1390330"/>
          </a:xfrm>
        </p:spPr>
        <p:txBody>
          <a:bodyPr anchor="t">
            <a:noAutofit/>
          </a:bodyPr>
          <a:lstStyle>
            <a:lvl1pPr>
              <a:defRPr sz="6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4635132"/>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49240" y="5012267"/>
            <a:ext cx="6400800" cy="139033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800"/>
            </a:lvl2pPr>
            <a:lvl3pPr marL="457200" indent="0">
              <a:buFont typeface="Arial" panose="020B0604020202020204" pitchFamily="34" charset="0"/>
              <a:buNone/>
              <a:defRPr sz="18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733" y="6453002"/>
            <a:ext cx="3494314" cy="365125"/>
          </a:xfrm>
        </p:spPr>
        <p:txBody>
          <a:bodyPr/>
          <a:lstStyle/>
          <a:p>
            <a:fld id="{B9D9A934-EF35-DA4D-BB5A-2E2D4FDEA36C}" type="datetime1">
              <a:rPr lang="en-US" smtClean="0"/>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565192"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20833"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2993489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4162318"/>
            <a:ext cx="2953618" cy="1892808"/>
          </a:xfrm>
        </p:spPr>
        <p:txBody>
          <a:bodyPr anchor="t">
            <a:noAutofit/>
          </a:bodyPr>
          <a:lstStyle>
            <a:lvl1pPr>
              <a:defRPr sz="6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1" y="0"/>
            <a:ext cx="12192000" cy="377827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4162318"/>
            <a:ext cx="7772400" cy="224028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733" y="6453002"/>
            <a:ext cx="3494314" cy="365125"/>
          </a:xfrm>
        </p:spPr>
        <p:txBody>
          <a:bodyPr/>
          <a:lstStyle/>
          <a:p>
            <a:fld id="{27720244-97B8-B04B-BB8D-14E8A439A1F8}" type="datetime1">
              <a:rPr lang="en-US" smtClean="0"/>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565192"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20833"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234486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Picture 14">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321733" y="561425"/>
            <a:ext cx="2953618" cy="1892808"/>
          </a:xfrm>
        </p:spPr>
        <p:txBody>
          <a:bodyPr anchor="t">
            <a:noAutofit/>
          </a:bodyPr>
          <a:lstStyle>
            <a:lvl1pPr>
              <a:defRPr sz="6200"/>
            </a:lvl1pPr>
          </a:lstStyle>
          <a:p>
            <a:r>
              <a:rPr lang="en-US"/>
              <a:t>Click to edit Master title style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321733" y="59778"/>
            <a:ext cx="3494314" cy="365125"/>
          </a:xfrm>
        </p:spPr>
        <p:txBody>
          <a:bodyPr/>
          <a:lstStyle/>
          <a:p>
            <a:fld id="{BEF3566B-9796-DD44-A7B6-82B8E3F64E1B}" type="datetime1">
              <a:rPr lang="en-US" smtClean="0"/>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565192" y="59778"/>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320833" y="59778"/>
            <a:ext cx="429207" cy="365125"/>
          </a:xfrm>
        </p:spPr>
        <p:txBody>
          <a:bodyPr/>
          <a:lstStyle/>
          <a:p>
            <a:fld id="{CC057153-B650-4DEB-B370-79DDCFDCE934}" type="slidenum">
              <a:rPr lang="en-US" smtClean="0"/>
              <a:t>‹#›</a:t>
            </a:fld>
            <a:endParaRPr lang="en-US"/>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3977640" y="561425"/>
            <a:ext cx="7772400" cy="2240280"/>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600"/>
            </a:lvl2pPr>
            <a:lvl3pPr marL="457200" indent="0">
              <a:buFont typeface="Arial" panose="020B0604020202020204" pitchFamily="34" charset="0"/>
              <a:buNone/>
              <a:defRPr sz="1400"/>
            </a:lvl3pPr>
            <a:lvl4pPr marL="857250" indent="-171450">
              <a:buFont typeface="Arial" panose="020B0604020202020204" pitchFamily="34" charset="0"/>
              <a:buChar char="•"/>
              <a:defRPr sz="1200"/>
            </a:lvl4pPr>
            <a:lvl5pPr marL="1085850" indent="-171450">
              <a:buFont typeface="Arial" panose="020B0604020202020204" pitchFamily="34" charset="0"/>
              <a:buChar char="•"/>
              <a:defRPr sz="1100"/>
            </a:lvl5pPr>
          </a:lstStyle>
          <a:p>
            <a:pPr lvl="0"/>
            <a:r>
              <a:rPr lang="en-US"/>
              <a:t>Click to edit Master text styles</a:t>
            </a:r>
          </a:p>
        </p:txBody>
      </p:sp>
      <p:sp>
        <p:nvSpPr>
          <p:cNvPr id="3" name="Picture Placeholder 10">
            <a:extLst>
              <a:ext uri="{FF2B5EF4-FFF2-40B4-BE49-F238E27FC236}">
                <a16:creationId xmlns:a16="http://schemas.microsoft.com/office/drawing/2014/main" id="{C3400347-8F48-BD20-1228-D48AB286636E}"/>
              </a:ext>
            </a:extLst>
          </p:cNvPr>
          <p:cNvSpPr>
            <a:spLocks noGrp="1"/>
          </p:cNvSpPr>
          <p:nvPr>
            <p:ph type="pic" sz="quarter" idx="15"/>
          </p:nvPr>
        </p:nvSpPr>
        <p:spPr>
          <a:xfrm>
            <a:off x="-1" y="3079730"/>
            <a:ext cx="12192000" cy="377827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7365905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6" y="603504"/>
            <a:ext cx="10972802" cy="970463"/>
          </a:xfrm>
        </p:spPr>
        <p:txBody>
          <a:bodyPr anchor="ctr"/>
          <a:lstStyle>
            <a:lvl1pPr>
              <a:defRPr sz="940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5" y="1828800"/>
            <a:ext cx="6172200" cy="4425696"/>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2"/>
                </a:solidFill>
              </a:defRPr>
            </a:lvl1pPr>
          </a:lstStyle>
          <a:p>
            <a:fld id="{4428E69D-3BAD-E543-9A7D-D90E1713FABF}" type="datetime1">
              <a:rPr lang="en-US" smtClean="0"/>
              <a:pPr/>
              <a:t>11/19/2025</a:t>
            </a:fld>
            <a:endParaRPr lang="en-US"/>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7327395" y="1828800"/>
            <a:ext cx="4251960" cy="4428871"/>
          </a:xfrm>
        </p:spPr>
        <p:txBody>
          <a:bodyPr>
            <a:normAutofit/>
          </a:bodyPr>
          <a:lstStyle>
            <a:lvl1pPr marL="0" indent="0">
              <a:buNone/>
              <a:defRPr sz="1600">
                <a:solidFill>
                  <a:schemeClr val="tx2"/>
                </a:solidFill>
              </a:defRPr>
            </a:lvl1pPr>
            <a:lvl2pPr marL="228600" indent="0">
              <a:buNone/>
              <a:defRPr sz="1800"/>
            </a:lvl2pPr>
            <a:lvl3pPr marL="457200" indent="0">
              <a:buNone/>
              <a:defRPr sz="1800"/>
            </a:lvl3pPr>
          </a:lstStyle>
          <a:p>
            <a:pPr lvl="0"/>
            <a:r>
              <a:rPr lang="en-US"/>
              <a:t>Click to edit Master text styles</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394505"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50146"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861087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39"/>
            <a:ext cx="4672584" cy="1453896"/>
          </a:xfrm>
        </p:spPr>
        <p:txBody>
          <a:bodyPr>
            <a:noAutofit/>
          </a:bodyPr>
          <a:lstStyle>
            <a:lvl1pPr>
              <a:defRPr sz="6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612648" y="2290890"/>
            <a:ext cx="4672584" cy="4041648"/>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32F7988-DCFE-CF43-B8A3-11EDB5535CE4}" type="datetime1">
              <a:rPr lang="en-US" smtClean="0"/>
              <a:t>11/19/2025</a:t>
            </a:fld>
            <a:endParaRPr lang="en-US"/>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6096000" y="549275"/>
            <a:ext cx="5585925" cy="5783263"/>
          </a:xfrm>
        </p:spPr>
        <p:txBody>
          <a:bodyPr>
            <a:normAutofit/>
          </a:bodyPr>
          <a:lstStyle>
            <a:lvl1pPr marL="0" indent="0">
              <a:buNone/>
              <a:defRPr sz="1600"/>
            </a:lvl1pPr>
          </a:lstStyle>
          <a:p>
            <a:pPr lvl="0"/>
            <a:r>
              <a:rPr lang="en-US"/>
              <a:t>Click to edit Master text styles</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497077"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252718"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4323696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ntent with Picture 17">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Autofit/>
          </a:bodyPr>
          <a:lstStyle>
            <a:lvl1pPr>
              <a:defRPr sz="6200">
                <a:solidFill>
                  <a:schemeClr val="tx2"/>
                </a:solidFill>
              </a:defRPr>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dpi="0" rotWithShape="1">
            <a:blip r:embed="rId2">
              <a:alphaModFix amt="60000"/>
            </a:blip>
            <a:srcRect/>
            <a:stretch>
              <a:fillRect/>
            </a:stretch>
          </a:blipFill>
        </p:spPr>
        <p:txBody>
          <a:bodyPr/>
          <a:lstStyle>
            <a:lvl1pPr marL="285750" indent="-285750">
              <a:buFont typeface="Arial" panose="020B0604020202020204" pitchFamily="34" charset="0"/>
              <a:buChar char="•"/>
              <a:defRPr/>
            </a:lvl1pPr>
          </a:lstStyle>
          <a:p>
            <a:r>
              <a:rPr lang="en-US"/>
              <a:t>Click icon to add picture</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731521" y="6453002"/>
            <a:ext cx="3494314" cy="365125"/>
          </a:xfrm>
        </p:spPr>
        <p:txBody>
          <a:bodyPr/>
          <a:lstStyle>
            <a:lvl1pPr>
              <a:defRPr>
                <a:solidFill>
                  <a:schemeClr val="tx2"/>
                </a:solidFill>
              </a:defRPr>
            </a:lvl1pPr>
          </a:lstStyle>
          <a:p>
            <a:fld id="{9E0A2866-955E-AF4D-ADC3-C33D5180D297}" type="datetime1">
              <a:rPr lang="en-US" smtClean="0"/>
              <a:pPr/>
              <a:t>11/19/2025</a:t>
            </a:fld>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normAutofit/>
          </a:bodyPr>
          <a:lstStyle>
            <a:lvl1pPr marL="0" indent="0">
              <a:buNone/>
              <a:defRPr sz="1600">
                <a:solidFill>
                  <a:schemeClr val="tx2"/>
                </a:solidFill>
              </a:defRPr>
            </a:lvl1pPr>
          </a:lstStyle>
          <a:p>
            <a:pPr lvl="0"/>
            <a:r>
              <a:rPr lang="en-US"/>
              <a:t>Click to edit Master text styles</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392790"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148431"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726646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tx2"/>
        </a:solidFill>
        <a:effectLst/>
      </p:bgPr>
    </p:bg>
    <p:spTree>
      <p:nvGrpSpPr>
        <p:cNvPr id="1" name=""/>
        <p:cNvGrpSpPr/>
        <p:nvPr/>
      </p:nvGrpSpPr>
      <p:grpSpPr>
        <a:xfrm>
          <a:off x="0" y="0"/>
          <a:ext cx="0" cy="0"/>
          <a:chOff x="0" y="0"/>
          <a:chExt cx="0" cy="0"/>
        </a:xfrm>
      </p:grpSpPr>
      <p:pic>
        <p:nvPicPr>
          <p:cNvPr id="44" name="Line">
            <a:extLst>
              <a:ext uri="{FF2B5EF4-FFF2-40B4-BE49-F238E27FC236}">
                <a16:creationId xmlns:a16="http://schemas.microsoft.com/office/drawing/2014/main" id="{01BCCCD3-4A57-B239-2F1E-687A6429D44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34029" y="3205028"/>
            <a:ext cx="5652471" cy="36576"/>
          </a:xfrm>
          <a:prstGeom prst="rect">
            <a:avLst/>
          </a:prstGeom>
        </p:spPr>
      </p:pic>
      <p:sp>
        <p:nvSpPr>
          <p:cNvPr id="26" name="Title 1">
            <a:extLst>
              <a:ext uri="{FF2B5EF4-FFF2-40B4-BE49-F238E27FC236}">
                <a16:creationId xmlns:a16="http://schemas.microsoft.com/office/drawing/2014/main" id="{61116443-DE54-77AA-7DB8-69A8D90C22C7}"/>
              </a:ext>
            </a:extLst>
          </p:cNvPr>
          <p:cNvSpPr>
            <a:spLocks noGrp="1"/>
          </p:cNvSpPr>
          <p:nvPr>
            <p:ph type="title"/>
          </p:nvPr>
        </p:nvSpPr>
        <p:spPr>
          <a:xfrm>
            <a:off x="634029" y="631702"/>
            <a:ext cx="5652471" cy="2241439"/>
          </a:xfrm>
        </p:spPr>
        <p:txBody>
          <a:bodyPr lIns="0" tIns="0" rIns="0" bIns="0" anchor="b">
            <a:noAutofit/>
          </a:bodyPr>
          <a:lstStyle>
            <a:lvl1pPr>
              <a:lnSpc>
                <a:spcPct val="80000"/>
              </a:lnSpc>
              <a:defRPr sz="6200" b="0" i="0" cap="all" spc="-90" baseline="0">
                <a:solidFill>
                  <a:schemeClr val="bg2"/>
                </a:solidFill>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8" y="3615050"/>
            <a:ext cx="5652472" cy="2607949"/>
          </a:xfrm>
        </p:spPr>
        <p:txBody>
          <a:bodyPr>
            <a:normAutofit/>
          </a:bodyPr>
          <a:lstStyle>
            <a:lvl1pPr marL="0" indent="0">
              <a:lnSpc>
                <a:spcPct val="105000"/>
              </a:lnSpc>
              <a:buNone/>
              <a:defRPr sz="1600" b="0" i="0">
                <a:solidFill>
                  <a:schemeClr val="bg2"/>
                </a:solidFill>
                <a:latin typeface="+mn-lt"/>
              </a:defRPr>
            </a:lvl1pPr>
          </a:lstStyle>
          <a:p>
            <a:pPr lvl="0"/>
            <a:r>
              <a:rPr lang="en-US"/>
              <a:t>Click to edit Master text styles</a:t>
            </a:r>
          </a:p>
        </p:txBody>
      </p:sp>
      <p:sp>
        <p:nvSpPr>
          <p:cNvPr id="45" name="Date Placeholder 4">
            <a:extLst>
              <a:ext uri="{FF2B5EF4-FFF2-40B4-BE49-F238E27FC236}">
                <a16:creationId xmlns:a16="http://schemas.microsoft.com/office/drawing/2014/main" id="{A222E353-0347-132E-E867-33914DB6B69B}"/>
              </a:ext>
            </a:extLst>
          </p:cNvPr>
          <p:cNvSpPr>
            <a:spLocks noGrp="1"/>
          </p:cNvSpPr>
          <p:nvPr>
            <p:ph type="dt" sz="half" idx="10"/>
          </p:nvPr>
        </p:nvSpPr>
        <p:spPr>
          <a:xfrm>
            <a:off x="634028" y="6453002"/>
            <a:ext cx="1067625" cy="365125"/>
          </a:xfrm>
        </p:spPr>
        <p:txBody>
          <a:bodyPr/>
          <a:lstStyle>
            <a:lvl1pPr>
              <a:defRPr>
                <a:solidFill>
                  <a:schemeClr val="bg2"/>
                </a:solidFill>
              </a:defRPr>
            </a:lvl1pPr>
          </a:lstStyle>
          <a:p>
            <a:fld id="{B62EA116-97E7-DB46-9F07-5EA3E970EA29}" type="datetime1">
              <a:rPr lang="en-US" smtClean="0"/>
              <a:pPr/>
              <a:t>11/19/2025</a:t>
            </a:fld>
            <a:endParaRPr lang="en-US"/>
          </a:p>
        </p:txBody>
      </p:sp>
      <p:sp>
        <p:nvSpPr>
          <p:cNvPr id="46" name="Footer Placeholder 5">
            <a:extLst>
              <a:ext uri="{FF2B5EF4-FFF2-40B4-BE49-F238E27FC236}">
                <a16:creationId xmlns:a16="http://schemas.microsoft.com/office/drawing/2014/main" id="{92329690-3D50-86E1-FAE0-DD69A2A8F1FE}"/>
              </a:ext>
            </a:extLst>
          </p:cNvPr>
          <p:cNvSpPr>
            <a:spLocks noGrp="1"/>
          </p:cNvSpPr>
          <p:nvPr>
            <p:ph type="ftr" sz="quarter" idx="11"/>
          </p:nvPr>
        </p:nvSpPr>
        <p:spPr>
          <a:xfrm>
            <a:off x="3101652" y="6453002"/>
            <a:ext cx="2805405" cy="365125"/>
          </a:xfrm>
        </p:spPr>
        <p:txBody>
          <a:bodyPr/>
          <a:lstStyle>
            <a:lvl1pPr>
              <a:defRPr>
                <a:solidFill>
                  <a:schemeClr val="bg2"/>
                </a:solidFill>
                <a:effectLst/>
              </a:defRPr>
            </a:lvl1pPr>
          </a:lstStyle>
          <a:p>
            <a:r>
              <a:rPr lang="en-US"/>
              <a:t>Sample Footer Text</a:t>
            </a:r>
          </a:p>
        </p:txBody>
      </p:sp>
      <p:sp>
        <p:nvSpPr>
          <p:cNvPr id="47" name="Slide Number Placeholder 6">
            <a:extLst>
              <a:ext uri="{FF2B5EF4-FFF2-40B4-BE49-F238E27FC236}">
                <a16:creationId xmlns:a16="http://schemas.microsoft.com/office/drawing/2014/main" id="{07B01184-B621-2F8C-EACB-F6FE05AAABCA}"/>
              </a:ext>
            </a:extLst>
          </p:cNvPr>
          <p:cNvSpPr>
            <a:spLocks noGrp="1"/>
          </p:cNvSpPr>
          <p:nvPr>
            <p:ph type="sldNum" sz="quarter" idx="12"/>
          </p:nvPr>
        </p:nvSpPr>
        <p:spPr>
          <a:xfrm>
            <a:off x="5857293" y="6453002"/>
            <a:ext cx="429207" cy="365125"/>
          </a:xfrm>
        </p:spPr>
        <p:txBody>
          <a:bodyPr/>
          <a:lstStyle>
            <a:lvl1pPr>
              <a:defRPr>
                <a:solidFill>
                  <a:schemeClr val="bg2"/>
                </a:solidFill>
                <a:effectLst/>
              </a:defRPr>
            </a:lvl1pPr>
          </a:lstStyle>
          <a:p>
            <a:fld id="{CC057153-B650-4DEB-B370-79DDCFDCE934}" type="slidenum">
              <a:rPr lang="en-US" smtClean="0"/>
              <a:pPr/>
              <a:t>‹#›</a:t>
            </a:fld>
            <a:endParaRPr lang="en-US"/>
          </a:p>
        </p:txBody>
      </p:sp>
      <p:sp>
        <p:nvSpPr>
          <p:cNvPr id="51" name="Picture Placeholder 10">
            <a:extLst>
              <a:ext uri="{FF2B5EF4-FFF2-40B4-BE49-F238E27FC236}">
                <a16:creationId xmlns:a16="http://schemas.microsoft.com/office/drawing/2014/main" id="{B0F21DEB-5E55-D759-1F80-34FBC9BA4178}"/>
              </a:ext>
            </a:extLst>
          </p:cNvPr>
          <p:cNvSpPr>
            <a:spLocks noGrp="1"/>
          </p:cNvSpPr>
          <p:nvPr>
            <p:ph type="pic" sz="quarter" idx="13"/>
          </p:nvPr>
        </p:nvSpPr>
        <p:spPr>
          <a:xfrm>
            <a:off x="6920528" y="0"/>
            <a:ext cx="5305669" cy="6858000"/>
          </a:xfrm>
          <a:blipFill dpi="0" rotWithShape="1">
            <a:blip r:embed="rId4">
              <a:alphaModFix amt="60000"/>
            </a:blip>
            <a:srcRect/>
            <a:stretch>
              <a:fillRect l="-220" t="-3607" r="-1505" b="-9034"/>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937286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with Pictur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65760" y="411480"/>
            <a:ext cx="4654296" cy="3739896"/>
          </a:xfrm>
        </p:spPr>
        <p:txBody>
          <a:bodyPr anchor="t">
            <a:normAutofit/>
          </a:bodyPr>
          <a:lstStyle>
            <a:lvl1pPr algn="l">
              <a:defRPr sz="62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65760" y="4873752"/>
            <a:ext cx="4206240" cy="1380744"/>
          </a:xfrm>
        </p:spPr>
        <p:txBody>
          <a:bodyPr anchor="b">
            <a:normAutofit/>
          </a:bodyPr>
          <a:lstStyle>
            <a:lvl1pPr marL="0" indent="0" algn="l">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365760" y="6453002"/>
            <a:ext cx="1951777" cy="365125"/>
          </a:xfrm>
        </p:spPr>
        <p:txBody>
          <a:bodyPr/>
          <a:lstStyle>
            <a:lvl1pPr>
              <a:defRPr>
                <a:solidFill>
                  <a:schemeClr val="tx2"/>
                </a:solidFill>
              </a:defRPr>
            </a:lvl1pPr>
          </a:lstStyle>
          <a:p>
            <a:fld id="{0738D450-E3FE-2A4E-AC56-63427DCC773C}" type="datetime1">
              <a:rPr lang="en-US" smtClean="0"/>
              <a:pPr/>
              <a:t>11/19/2025</a:t>
            </a:fld>
            <a:endParaRPr lang="en-US"/>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835208" y="6453002"/>
            <a:ext cx="2805405" cy="365125"/>
          </a:xfrm>
        </p:spPr>
        <p:txBody>
          <a:bodyPr/>
          <a:lstStyle>
            <a:lvl1pPr>
              <a:defRPr>
                <a:solidFill>
                  <a:schemeClr val="tx2"/>
                </a:solidFill>
              </a:defRPr>
            </a:lvl1pPr>
          </a:lstStyle>
          <a:p>
            <a:r>
              <a:rPr lang="en-US"/>
              <a:t>Sample Footer Text</a:t>
            </a:r>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4590849"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
        <p:nvSpPr>
          <p:cNvPr id="4" name="Picture Placeholder 10">
            <a:extLst>
              <a:ext uri="{FF2B5EF4-FFF2-40B4-BE49-F238E27FC236}">
                <a16:creationId xmlns:a16="http://schemas.microsoft.com/office/drawing/2014/main" id="{EE3BD471-B3AB-52AD-E243-A411D22A306B}"/>
              </a:ext>
            </a:extLst>
          </p:cNvPr>
          <p:cNvSpPr>
            <a:spLocks noGrp="1"/>
          </p:cNvSpPr>
          <p:nvPr>
            <p:ph type="pic" sz="quarter" idx="17"/>
          </p:nvPr>
        </p:nvSpPr>
        <p:spPr>
          <a:xfrm>
            <a:off x="5607050" y="0"/>
            <a:ext cx="6584950" cy="6858000"/>
          </a:xfrm>
          <a:blipFill dpi="0" rotWithShape="1">
            <a:blip r:embed="rId2">
              <a:alphaModFix amt="60000"/>
            </a:blip>
            <a:srcRect/>
            <a:stretch>
              <a:fillRect/>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2993877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pic>
        <p:nvPicPr>
          <p:cNvPr id="44" name="Line">
            <a:extLst>
              <a:ext uri="{FF2B5EF4-FFF2-40B4-BE49-F238E27FC236}">
                <a16:creationId xmlns:a16="http://schemas.microsoft.com/office/drawing/2014/main" id="{01BCCCD3-4A57-B239-2F1E-687A6429D44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34028" y="3210422"/>
            <a:ext cx="6595449" cy="36576"/>
          </a:xfrm>
          <a:prstGeom prst="rect">
            <a:avLst/>
          </a:prstGeom>
        </p:spPr>
      </p:pic>
      <p:sp>
        <p:nvSpPr>
          <p:cNvPr id="9" name="Title 1">
            <a:extLst>
              <a:ext uri="{FF2B5EF4-FFF2-40B4-BE49-F238E27FC236}">
                <a16:creationId xmlns:a16="http://schemas.microsoft.com/office/drawing/2014/main" id="{4FFCB02B-08FB-F3AA-5366-A6CF8240F552}"/>
              </a:ext>
            </a:extLst>
          </p:cNvPr>
          <p:cNvSpPr>
            <a:spLocks noGrp="1"/>
          </p:cNvSpPr>
          <p:nvPr>
            <p:ph type="title"/>
          </p:nvPr>
        </p:nvSpPr>
        <p:spPr>
          <a:xfrm>
            <a:off x="634029" y="631702"/>
            <a:ext cx="6595446" cy="2241439"/>
          </a:xfrm>
        </p:spPr>
        <p:txBody>
          <a:bodyPr lIns="0" tIns="0" rIns="0" bIns="0" anchor="b">
            <a:noAutofit/>
          </a:bodyPr>
          <a:lstStyle>
            <a:lvl1pPr>
              <a:lnSpc>
                <a:spcPct val="80000"/>
              </a:lnSpc>
              <a:defRPr sz="6200" b="0" i="0" cap="all" spc="-90" baseline="0">
                <a:solidFill>
                  <a:schemeClr val="tx2"/>
                </a:solidFill>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7" y="3608708"/>
            <a:ext cx="6595447" cy="2614292"/>
          </a:xfrm>
        </p:spPr>
        <p:txBody>
          <a:bodyPr>
            <a:normAutofit/>
          </a:bodyPr>
          <a:lstStyle>
            <a:lvl1pPr marL="0" indent="0">
              <a:lnSpc>
                <a:spcPct val="105000"/>
              </a:lnSpc>
              <a:buNone/>
              <a:defRPr sz="1600" b="0" i="0">
                <a:solidFill>
                  <a:schemeClr val="tx2"/>
                </a:solidFill>
                <a:latin typeface="+mn-lt"/>
              </a:defRPr>
            </a:lvl1pPr>
          </a:lstStyle>
          <a:p>
            <a:pPr lvl="0"/>
            <a:r>
              <a:rPr lang="en-US"/>
              <a:t>Click to edit Master text styles</a:t>
            </a:r>
          </a:p>
        </p:txBody>
      </p:sp>
      <p:sp>
        <p:nvSpPr>
          <p:cNvPr id="45" name="Date Placeholder 4">
            <a:extLst>
              <a:ext uri="{FF2B5EF4-FFF2-40B4-BE49-F238E27FC236}">
                <a16:creationId xmlns:a16="http://schemas.microsoft.com/office/drawing/2014/main" id="{A222E353-0347-132E-E867-33914DB6B69B}"/>
              </a:ext>
            </a:extLst>
          </p:cNvPr>
          <p:cNvSpPr>
            <a:spLocks noGrp="1"/>
          </p:cNvSpPr>
          <p:nvPr>
            <p:ph type="dt" sz="half" idx="10"/>
          </p:nvPr>
        </p:nvSpPr>
        <p:spPr>
          <a:xfrm>
            <a:off x="634028" y="6453002"/>
            <a:ext cx="1067625" cy="365125"/>
          </a:xfrm>
        </p:spPr>
        <p:txBody>
          <a:bodyPr/>
          <a:lstStyle>
            <a:lvl1pPr>
              <a:defRPr>
                <a:solidFill>
                  <a:schemeClr val="tx2"/>
                </a:solidFill>
              </a:defRPr>
            </a:lvl1pPr>
          </a:lstStyle>
          <a:p>
            <a:fld id="{B62EA116-97E7-DB46-9F07-5EA3E970EA29}" type="datetime1">
              <a:rPr lang="en-US" smtClean="0"/>
              <a:pPr/>
              <a:t>11/19/2025</a:t>
            </a:fld>
            <a:endParaRPr lang="en-US"/>
          </a:p>
        </p:txBody>
      </p:sp>
      <p:sp>
        <p:nvSpPr>
          <p:cNvPr id="46" name="Footer Placeholder 5">
            <a:extLst>
              <a:ext uri="{FF2B5EF4-FFF2-40B4-BE49-F238E27FC236}">
                <a16:creationId xmlns:a16="http://schemas.microsoft.com/office/drawing/2014/main" id="{92329690-3D50-86E1-FAE0-DD69A2A8F1FE}"/>
              </a:ext>
            </a:extLst>
          </p:cNvPr>
          <p:cNvSpPr>
            <a:spLocks noGrp="1"/>
          </p:cNvSpPr>
          <p:nvPr>
            <p:ph type="ftr" sz="quarter" idx="11"/>
          </p:nvPr>
        </p:nvSpPr>
        <p:spPr>
          <a:xfrm>
            <a:off x="4044626" y="6453002"/>
            <a:ext cx="2805405" cy="365125"/>
          </a:xfrm>
        </p:spPr>
        <p:txBody>
          <a:bodyPr/>
          <a:lstStyle>
            <a:lvl1pPr>
              <a:defRPr>
                <a:solidFill>
                  <a:schemeClr val="tx2"/>
                </a:solidFill>
                <a:effectLst/>
              </a:defRPr>
            </a:lvl1pPr>
          </a:lstStyle>
          <a:p>
            <a:r>
              <a:rPr lang="en-US"/>
              <a:t>Sample Footer Text</a:t>
            </a:r>
          </a:p>
        </p:txBody>
      </p:sp>
      <p:sp>
        <p:nvSpPr>
          <p:cNvPr id="47" name="Slide Number Placeholder 6">
            <a:extLst>
              <a:ext uri="{FF2B5EF4-FFF2-40B4-BE49-F238E27FC236}">
                <a16:creationId xmlns:a16="http://schemas.microsoft.com/office/drawing/2014/main" id="{07B01184-B621-2F8C-EACB-F6FE05AAABCA}"/>
              </a:ext>
            </a:extLst>
          </p:cNvPr>
          <p:cNvSpPr>
            <a:spLocks noGrp="1"/>
          </p:cNvSpPr>
          <p:nvPr>
            <p:ph type="sldNum" sz="quarter" idx="12"/>
          </p:nvPr>
        </p:nvSpPr>
        <p:spPr>
          <a:xfrm>
            <a:off x="6800267" y="6453002"/>
            <a:ext cx="429207" cy="365125"/>
          </a:xfrm>
        </p:spPr>
        <p:txBody>
          <a:bodyPr/>
          <a:lstStyle>
            <a:lvl1pPr>
              <a:defRPr>
                <a:solidFill>
                  <a:schemeClr val="tx2"/>
                </a:solidFill>
                <a:effectLst/>
              </a:defRPr>
            </a:lvl1pPr>
          </a:lstStyle>
          <a:p>
            <a:fld id="{CC057153-B650-4DEB-B370-79DDCFDCE934}" type="slidenum">
              <a:rPr lang="en-US" smtClean="0"/>
              <a:pPr/>
              <a:t>‹#›</a:t>
            </a:fld>
            <a:endParaRPr lang="en-US"/>
          </a:p>
        </p:txBody>
      </p:sp>
      <p:sp>
        <p:nvSpPr>
          <p:cNvPr id="51" name="Picture Placeholder 10">
            <a:extLst>
              <a:ext uri="{FF2B5EF4-FFF2-40B4-BE49-F238E27FC236}">
                <a16:creationId xmlns:a16="http://schemas.microsoft.com/office/drawing/2014/main" id="{B0F21DEB-5E55-D759-1F80-34FBC9BA4178}"/>
              </a:ext>
            </a:extLst>
          </p:cNvPr>
          <p:cNvSpPr>
            <a:spLocks noGrp="1"/>
          </p:cNvSpPr>
          <p:nvPr>
            <p:ph type="pic" sz="quarter" idx="13"/>
          </p:nvPr>
        </p:nvSpPr>
        <p:spPr>
          <a:xfrm>
            <a:off x="7863502" y="0"/>
            <a:ext cx="4328498" cy="6858000"/>
          </a:xfrm>
          <a:blipFill dpi="0" rotWithShape="1">
            <a:blip r:embed="rId4">
              <a:alphaModFix amt="60000"/>
            </a:blip>
            <a:srcRect/>
            <a:stretch>
              <a:fillRect l="-9847" t="-6321" r="-14842" b="-6321"/>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5735032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with Picture 20">
    <p:bg>
      <p:bgPr>
        <a:solidFill>
          <a:schemeClr val="tx2"/>
        </a:solidFill>
        <a:effectLst/>
      </p:bgPr>
    </p:bg>
    <p:spTree>
      <p:nvGrpSpPr>
        <p:cNvPr id="1" name=""/>
        <p:cNvGrpSpPr/>
        <p:nvPr/>
      </p:nvGrpSpPr>
      <p:grpSpPr>
        <a:xfrm>
          <a:off x="0" y="0"/>
          <a:ext cx="0" cy="0"/>
          <a:chOff x="0" y="0"/>
          <a:chExt cx="0" cy="0"/>
        </a:xfrm>
      </p:grpSpPr>
      <p:pic>
        <p:nvPicPr>
          <p:cNvPr id="44" name="Line">
            <a:extLst>
              <a:ext uri="{FF2B5EF4-FFF2-40B4-BE49-F238E27FC236}">
                <a16:creationId xmlns:a16="http://schemas.microsoft.com/office/drawing/2014/main" id="{01BCCCD3-4A57-B239-2F1E-687A6429D44D}"/>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34028" y="4326189"/>
            <a:ext cx="6595449" cy="36576"/>
          </a:xfrm>
          <a:prstGeom prst="rect">
            <a:avLst/>
          </a:prstGeom>
        </p:spPr>
      </p:pic>
      <p:sp>
        <p:nvSpPr>
          <p:cNvPr id="9" name="Title 1">
            <a:extLst>
              <a:ext uri="{FF2B5EF4-FFF2-40B4-BE49-F238E27FC236}">
                <a16:creationId xmlns:a16="http://schemas.microsoft.com/office/drawing/2014/main" id="{4FFCB02B-08FB-F3AA-5366-A6CF8240F552}"/>
              </a:ext>
            </a:extLst>
          </p:cNvPr>
          <p:cNvSpPr>
            <a:spLocks noGrp="1"/>
          </p:cNvSpPr>
          <p:nvPr>
            <p:ph type="title"/>
          </p:nvPr>
        </p:nvSpPr>
        <p:spPr>
          <a:xfrm>
            <a:off x="634029" y="631702"/>
            <a:ext cx="6595446" cy="3350064"/>
          </a:xfrm>
        </p:spPr>
        <p:txBody>
          <a:bodyPr lIns="0" tIns="0" rIns="0" bIns="0" anchor="t">
            <a:noAutofit/>
          </a:bodyPr>
          <a:lstStyle>
            <a:lvl1pPr>
              <a:lnSpc>
                <a:spcPct val="80000"/>
              </a:lnSpc>
              <a:defRPr sz="9400" b="0" i="0" cap="all" spc="-90" baseline="0">
                <a:solidFill>
                  <a:schemeClr val="bg2"/>
                </a:solidFill>
                <a:latin typeface="+mj-lt"/>
              </a:defRPr>
            </a:lvl1pPr>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34027" y="4707188"/>
            <a:ext cx="6595447" cy="1515811"/>
          </a:xfrm>
        </p:spPr>
        <p:txBody>
          <a:bodyPr>
            <a:normAutofit/>
          </a:bodyPr>
          <a:lstStyle>
            <a:lvl1pPr marL="0" indent="0">
              <a:lnSpc>
                <a:spcPct val="105000"/>
              </a:lnSpc>
              <a:buNone/>
              <a:defRPr sz="1600" b="0" i="0">
                <a:solidFill>
                  <a:schemeClr val="bg2"/>
                </a:solidFill>
                <a:latin typeface="+mn-lt"/>
              </a:defRPr>
            </a:lvl1pPr>
          </a:lstStyle>
          <a:p>
            <a:pPr lvl="0"/>
            <a:r>
              <a:rPr lang="en-US"/>
              <a:t>Click to edit Master text styles</a:t>
            </a:r>
          </a:p>
        </p:txBody>
      </p:sp>
      <p:sp>
        <p:nvSpPr>
          <p:cNvPr id="45" name="Date Placeholder 4">
            <a:extLst>
              <a:ext uri="{FF2B5EF4-FFF2-40B4-BE49-F238E27FC236}">
                <a16:creationId xmlns:a16="http://schemas.microsoft.com/office/drawing/2014/main" id="{A222E353-0347-132E-E867-33914DB6B69B}"/>
              </a:ext>
            </a:extLst>
          </p:cNvPr>
          <p:cNvSpPr>
            <a:spLocks noGrp="1"/>
          </p:cNvSpPr>
          <p:nvPr>
            <p:ph type="dt" sz="half" idx="10"/>
          </p:nvPr>
        </p:nvSpPr>
        <p:spPr>
          <a:xfrm>
            <a:off x="634028" y="6453002"/>
            <a:ext cx="1067625" cy="365125"/>
          </a:xfrm>
        </p:spPr>
        <p:txBody>
          <a:bodyPr/>
          <a:lstStyle>
            <a:lvl1pPr>
              <a:defRPr>
                <a:solidFill>
                  <a:schemeClr val="bg2"/>
                </a:solidFill>
              </a:defRPr>
            </a:lvl1pPr>
          </a:lstStyle>
          <a:p>
            <a:fld id="{B62EA116-97E7-DB46-9F07-5EA3E970EA29}" type="datetime1">
              <a:rPr lang="en-US" smtClean="0"/>
              <a:pPr/>
              <a:t>11/19/2025</a:t>
            </a:fld>
            <a:endParaRPr lang="en-US"/>
          </a:p>
        </p:txBody>
      </p:sp>
      <p:sp>
        <p:nvSpPr>
          <p:cNvPr id="46" name="Footer Placeholder 5">
            <a:extLst>
              <a:ext uri="{FF2B5EF4-FFF2-40B4-BE49-F238E27FC236}">
                <a16:creationId xmlns:a16="http://schemas.microsoft.com/office/drawing/2014/main" id="{92329690-3D50-86E1-FAE0-DD69A2A8F1FE}"/>
              </a:ext>
            </a:extLst>
          </p:cNvPr>
          <p:cNvSpPr>
            <a:spLocks noGrp="1"/>
          </p:cNvSpPr>
          <p:nvPr>
            <p:ph type="ftr" sz="quarter" idx="11"/>
          </p:nvPr>
        </p:nvSpPr>
        <p:spPr>
          <a:xfrm>
            <a:off x="4019552" y="6453002"/>
            <a:ext cx="2805405" cy="365125"/>
          </a:xfrm>
        </p:spPr>
        <p:txBody>
          <a:bodyPr/>
          <a:lstStyle>
            <a:lvl1pPr>
              <a:defRPr>
                <a:solidFill>
                  <a:schemeClr val="bg2"/>
                </a:solidFill>
                <a:effectLst/>
              </a:defRPr>
            </a:lvl1pPr>
          </a:lstStyle>
          <a:p>
            <a:r>
              <a:rPr lang="en-US"/>
              <a:t>Sample Footer Text</a:t>
            </a:r>
          </a:p>
        </p:txBody>
      </p:sp>
      <p:sp>
        <p:nvSpPr>
          <p:cNvPr id="47" name="Slide Number Placeholder 6">
            <a:extLst>
              <a:ext uri="{FF2B5EF4-FFF2-40B4-BE49-F238E27FC236}">
                <a16:creationId xmlns:a16="http://schemas.microsoft.com/office/drawing/2014/main" id="{07B01184-B621-2F8C-EACB-F6FE05AAABCA}"/>
              </a:ext>
            </a:extLst>
          </p:cNvPr>
          <p:cNvSpPr>
            <a:spLocks noGrp="1"/>
          </p:cNvSpPr>
          <p:nvPr>
            <p:ph type="sldNum" sz="quarter" idx="12"/>
          </p:nvPr>
        </p:nvSpPr>
        <p:spPr>
          <a:xfrm>
            <a:off x="6775193" y="6453002"/>
            <a:ext cx="429207" cy="365125"/>
          </a:xfrm>
        </p:spPr>
        <p:txBody>
          <a:bodyPr/>
          <a:lstStyle>
            <a:lvl1pPr>
              <a:defRPr>
                <a:solidFill>
                  <a:schemeClr val="bg2"/>
                </a:solidFill>
                <a:effectLst/>
              </a:defRPr>
            </a:lvl1pPr>
          </a:lstStyle>
          <a:p>
            <a:fld id="{CC057153-B650-4DEB-B370-79DDCFDCE934}" type="slidenum">
              <a:rPr lang="en-US" smtClean="0"/>
              <a:pPr/>
              <a:t>‹#›</a:t>
            </a:fld>
            <a:endParaRPr lang="en-US"/>
          </a:p>
        </p:txBody>
      </p:sp>
      <p:sp>
        <p:nvSpPr>
          <p:cNvPr id="26" name="Picture Placeholder 10">
            <a:extLst>
              <a:ext uri="{FF2B5EF4-FFF2-40B4-BE49-F238E27FC236}">
                <a16:creationId xmlns:a16="http://schemas.microsoft.com/office/drawing/2014/main" id="{5536CDF8-AA51-ACFF-01A1-5AC91FA20068}"/>
              </a:ext>
            </a:extLst>
          </p:cNvPr>
          <p:cNvSpPr>
            <a:spLocks noGrp="1"/>
          </p:cNvSpPr>
          <p:nvPr>
            <p:ph type="pic" sz="quarter" idx="15"/>
          </p:nvPr>
        </p:nvSpPr>
        <p:spPr>
          <a:xfrm>
            <a:off x="7863502" y="0"/>
            <a:ext cx="4328498" cy="6858000"/>
          </a:xfrm>
          <a:blipFill dpi="0" rotWithShape="1">
            <a:blip r:embed="rId4">
              <a:alphaModFix amt="60000"/>
            </a:blip>
            <a:srcRect/>
            <a:stretch>
              <a:fillRect l="-9847" t="-6321" r="-14842" b="-6321"/>
            </a:stretch>
          </a:blipFill>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37775205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94944" y="4718304"/>
            <a:ext cx="5897880" cy="1353312"/>
          </a:xfrm>
        </p:spPr>
        <p:txBody>
          <a:bodyPr>
            <a:normAutofit/>
          </a:bodyPr>
          <a:lstStyle>
            <a:lvl1pPr>
              <a:lnSpc>
                <a:spcPct val="120000"/>
              </a:lnSpc>
              <a:defRPr sz="1800" b="0" i="0" cap="none" spc="30" baseline="0">
                <a:solidFill>
                  <a:schemeClr val="bg2"/>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539496" y="603503"/>
            <a:ext cx="10826496" cy="4334256"/>
          </a:xfrm>
        </p:spPr>
        <p:txBody>
          <a:bodyPr anchor="b">
            <a:normAutofit/>
          </a:bodyPr>
          <a:lstStyle>
            <a:lvl1pPr marL="0" indent="0">
              <a:lnSpc>
                <a:spcPct val="90000"/>
              </a:lnSpc>
              <a:spcBef>
                <a:spcPts val="0"/>
              </a:spcBef>
              <a:buNone/>
              <a:defRPr sz="30000" b="0" i="0">
                <a:solidFill>
                  <a:schemeClr val="bg2"/>
                </a:solidFill>
                <a:latin typeface="+mn-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539496" y="6453002"/>
            <a:ext cx="3494314" cy="365125"/>
          </a:xfrm>
        </p:spPr>
        <p:txBody>
          <a:bodyPr/>
          <a:lstStyle>
            <a:lvl1pPr>
              <a:defRPr>
                <a:solidFill>
                  <a:schemeClr val="bg2"/>
                </a:solidFill>
              </a:defRPr>
            </a:lvl1pPr>
          </a:lstStyle>
          <a:p>
            <a:fld id="{258C3043-B413-5C4F-95E7-15D0A907A2D0}" type="datetime1">
              <a:rPr lang="en-US" smtClean="0"/>
              <a:pPr/>
              <a:t>11/19/2025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181144" y="6453002"/>
            <a:ext cx="2805405" cy="365125"/>
          </a:xfrm>
        </p:spPr>
        <p:txBody>
          <a:bodyPr/>
          <a:lstStyle>
            <a:lvl1pPr>
              <a:defRPr>
                <a:solidFill>
                  <a:schemeClr val="bg2"/>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0936785"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842327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Number Larg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1800" b="0" i="0" cap="none" spc="30" baseline="0">
                <a:solidFill>
                  <a:schemeClr val="tx2"/>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90000"/>
              </a:lnSpc>
              <a:buNone/>
              <a:defRPr sz="30000" b="0" i="0">
                <a:solidFill>
                  <a:schemeClr val="tx2"/>
                </a:solidFill>
                <a:latin typeface="+mn-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822960" y="6453002"/>
            <a:ext cx="3494314" cy="365125"/>
          </a:xfrm>
        </p:spPr>
        <p:txBody>
          <a:bodyPr/>
          <a:lstStyle>
            <a:lvl1pPr>
              <a:defRPr>
                <a:solidFill>
                  <a:schemeClr val="tx2"/>
                </a:solidFill>
              </a:defRPr>
            </a:lvl1pPr>
          </a:lstStyle>
          <a:p>
            <a:fld id="{D213E27C-8A13-0C4C-8084-848D924D19EC}" type="datetime1">
              <a:rPr lang="en-US" smtClean="0"/>
              <a:pPr/>
              <a:t>11/19/2025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181144" y="6453002"/>
            <a:ext cx="2805405" cy="365125"/>
          </a:xfrm>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0936785"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71822691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Number Large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2377440" y="4809744"/>
            <a:ext cx="7525512" cy="1545336"/>
          </a:xfrm>
        </p:spPr>
        <p:txBody>
          <a:bodyPr>
            <a:normAutofit/>
          </a:bodyPr>
          <a:lstStyle>
            <a:lvl1pPr algn="ctr">
              <a:lnSpc>
                <a:spcPct val="110000"/>
              </a:lnSpc>
              <a:defRPr sz="1800" b="0" i="0" cap="none" spc="30" baseline="0">
                <a:solidFill>
                  <a:schemeClr val="tx2"/>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822960" y="640079"/>
            <a:ext cx="10543032" cy="4206240"/>
          </a:xfrm>
        </p:spPr>
        <p:txBody>
          <a:bodyPr anchor="b">
            <a:normAutofit/>
          </a:bodyPr>
          <a:lstStyle>
            <a:lvl1pPr marL="0" indent="0" algn="ctr">
              <a:lnSpc>
                <a:spcPct val="80000"/>
              </a:lnSpc>
              <a:buNone/>
              <a:defRPr sz="30000" b="0" i="0">
                <a:solidFill>
                  <a:schemeClr val="tx2"/>
                </a:solidFill>
                <a:latin typeface="+mn-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822960" y="6453002"/>
            <a:ext cx="3494314" cy="365125"/>
          </a:xfrm>
        </p:spPr>
        <p:txBody>
          <a:bodyPr/>
          <a:lstStyle>
            <a:lvl1pPr>
              <a:defRPr>
                <a:solidFill>
                  <a:schemeClr val="tx2"/>
                </a:solidFill>
              </a:defRPr>
            </a:lvl1pPr>
          </a:lstStyle>
          <a:p>
            <a:fld id="{D2D6CE67-6FF7-B844-84FB-A78950BC7BF2}" type="datetime1">
              <a:rPr lang="en-US" smtClean="0"/>
              <a:pPr/>
              <a:t>11/19/2025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181144" y="6453002"/>
            <a:ext cx="2805405" cy="365125"/>
          </a:xfrm>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0936785"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447252763"/>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umber Large 4">
    <p:bg>
      <p:bgPr>
        <a:solidFill>
          <a:schemeClr val="tx2"/>
        </a:solidFill>
        <a:effectLst/>
      </p:bgPr>
    </p:bg>
    <p:spTree>
      <p:nvGrpSpPr>
        <p:cNvPr id="1" name=""/>
        <p:cNvGrpSpPr/>
        <p:nvPr/>
      </p:nvGrpSpPr>
      <p:grpSpPr>
        <a:xfrm>
          <a:off x="0" y="0"/>
          <a:ext cx="0" cy="0"/>
          <a:chOff x="0" y="0"/>
          <a:chExt cx="0" cy="0"/>
        </a:xfrm>
      </p:grpSpPr>
      <p:pic>
        <p:nvPicPr>
          <p:cNvPr id="29" name="Line">
            <a:extLst>
              <a:ext uri="{FF2B5EF4-FFF2-40B4-BE49-F238E27FC236}">
                <a16:creationId xmlns:a16="http://schemas.microsoft.com/office/drawing/2014/main" id="{DFB36249-DEE2-32F0-26BA-85D269AB4D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030" y="4362766"/>
            <a:ext cx="10923934" cy="745198"/>
          </a:xfrm>
          <a:prstGeom prst="rect">
            <a:avLst/>
          </a:prstGeom>
        </p:spPr>
      </p:pic>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634023" y="5107964"/>
            <a:ext cx="9980965" cy="1115036"/>
          </a:xfrm>
        </p:spPr>
        <p:txBody>
          <a:bodyPr anchor="t">
            <a:normAutofit/>
          </a:bodyPr>
          <a:lstStyle>
            <a:lvl1pPr>
              <a:lnSpc>
                <a:spcPct val="120000"/>
              </a:lnSpc>
              <a:defRPr sz="1800" b="0" i="0" cap="none" spc="30" baseline="0">
                <a:solidFill>
                  <a:schemeClr val="bg2"/>
                </a:solidFill>
                <a:latin typeface="+mj-lt"/>
              </a:defRPr>
            </a:lvl1pPr>
          </a:lstStyle>
          <a:p>
            <a:r>
              <a:rPr lang="en-US"/>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384313" y="634999"/>
            <a:ext cx="11173651" cy="4242964"/>
          </a:xfrm>
        </p:spPr>
        <p:txBody>
          <a:bodyPr anchor="b">
            <a:noAutofit/>
          </a:bodyPr>
          <a:lstStyle>
            <a:lvl1pPr marL="0" indent="0">
              <a:lnSpc>
                <a:spcPct val="90000"/>
              </a:lnSpc>
              <a:spcBef>
                <a:spcPts val="0"/>
              </a:spcBef>
              <a:buNone/>
              <a:defRPr sz="30000" b="0" i="0">
                <a:solidFill>
                  <a:schemeClr val="bg2"/>
                </a:solidFill>
                <a:latin typeface="+mn-lt"/>
              </a:defRPr>
            </a:lvl1pPr>
          </a:lstStyle>
          <a:p>
            <a:pPr lvl="0"/>
            <a:r>
              <a:rPr lang="en-US"/>
              <a:t>##%</a:t>
            </a: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384313" y="6453002"/>
            <a:ext cx="3494314" cy="365125"/>
          </a:xfrm>
        </p:spPr>
        <p:txBody>
          <a:bodyPr/>
          <a:lstStyle>
            <a:lvl1pPr>
              <a:defRPr>
                <a:solidFill>
                  <a:schemeClr val="bg2"/>
                </a:solidFill>
              </a:defRPr>
            </a:lvl1pPr>
          </a:lstStyle>
          <a:p>
            <a:fld id="{B403F88D-6DA9-5544-AD9E-D5B84C42C3D6}" type="datetime1">
              <a:rPr lang="en-US" smtClean="0"/>
              <a:pPr/>
              <a:t>11/19/2025</a:t>
            </a:fld>
            <a:endParaRPr lang="en-US"/>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a:xfrm>
            <a:off x="8373116" y="6453002"/>
            <a:ext cx="2805405" cy="365125"/>
          </a:xfrm>
        </p:spPr>
        <p:txBody>
          <a:bodyPr/>
          <a:lstStyle>
            <a:lvl1pPr>
              <a:defRPr>
                <a:solidFill>
                  <a:schemeClr val="bg2"/>
                </a:solidFill>
              </a:defRPr>
            </a:lvl1pPr>
          </a:lstStyle>
          <a:p>
            <a:r>
              <a:rPr lang="en-US"/>
              <a:t>Sample Footer Text</a:t>
            </a:r>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a:xfrm>
            <a:off x="11128757"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7790833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630936"/>
            <a:ext cx="8266176" cy="5605272"/>
          </a:xfrm>
        </p:spPr>
        <p:txBody>
          <a:bodyPr anchor="ctr">
            <a:noAutofit/>
          </a:bodyPr>
          <a:lstStyle>
            <a:lvl1pPr marL="0" indent="0">
              <a:lnSpc>
                <a:spcPct val="85000"/>
              </a:lnSpc>
              <a:buNone/>
              <a:defRPr sz="6200" b="0" i="0" cap="all" spc="-90" baseline="0">
                <a:solidFill>
                  <a:schemeClr val="tx2"/>
                </a:solidFill>
                <a:latin typeface="+mn-lt"/>
              </a:defRPr>
            </a:lvl1pPr>
            <a:lvl2pPr marL="228600" indent="0">
              <a:lnSpc>
                <a:spcPct val="100000"/>
              </a:lnSpc>
              <a:buNone/>
              <a:defRPr sz="4800" b="1"/>
            </a:lvl2pPr>
            <a:lvl3pPr marL="457200" indent="0">
              <a:lnSpc>
                <a:spcPct val="100000"/>
              </a:lnSpc>
              <a:buNone/>
              <a:defRPr sz="4400" b="1"/>
            </a:lvl3pPr>
            <a:lvl4pPr marL="685800" indent="0">
              <a:lnSpc>
                <a:spcPct val="100000"/>
              </a:lnSpc>
              <a:buNone/>
              <a:defRPr sz="4000" b="1"/>
            </a:lvl4pPr>
            <a:lvl5pPr marL="914400" indent="0">
              <a:lnSpc>
                <a:spcPct val="100000"/>
              </a:lnSpc>
              <a:buNone/>
              <a:defRPr sz="3600" b="1"/>
            </a:lvl5pPr>
          </a:lstStyle>
          <a:p>
            <a:pPr lvl="0"/>
            <a:r>
              <a:rPr lang="en-US"/>
              <a:t>Click to add Statement.9</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2"/>
                </a:solidFill>
              </a:defRPr>
            </a:lvl1pPr>
          </a:lstStyle>
          <a:p>
            <a:fld id="{2CF55651-526C-9848-85D6-36D4FFE0299C}" type="datetime1">
              <a:rPr lang="en-US" smtClean="0"/>
              <a:pPr/>
              <a:t>11/19/2025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4288524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tatement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929384"/>
            <a:ext cx="8266176" cy="4142232"/>
          </a:xfrm>
        </p:spPr>
        <p:txBody>
          <a:bodyPr anchor="b">
            <a:noAutofit/>
          </a:bodyPr>
          <a:lstStyle>
            <a:lvl1pPr marL="0" indent="0">
              <a:lnSpc>
                <a:spcPct val="85000"/>
              </a:lnSpc>
              <a:buNone/>
              <a:defRPr sz="6200" b="0" i="0" cap="all" spc="-90" baseline="0">
                <a:latin typeface="+mn-lt"/>
              </a:defRPr>
            </a:lvl1pPr>
            <a:lvl2pPr marL="228600" indent="0">
              <a:lnSpc>
                <a:spcPct val="100000"/>
              </a:lnSpc>
              <a:buNone/>
              <a:defRPr sz="4400" b="0" i="0" cap="all" baseline="0">
                <a:latin typeface="Bahnschrift SemiLight" panose="020B0502040204020203" pitchFamily="34" charset="0"/>
              </a:defRPr>
            </a:lvl2pPr>
            <a:lvl3pPr marL="457200" indent="0">
              <a:lnSpc>
                <a:spcPct val="100000"/>
              </a:lnSpc>
              <a:buNone/>
              <a:defRPr sz="4000" b="0" i="0" cap="all" baseline="0">
                <a:latin typeface="Bahnschrift SemiLight" panose="020B0502040204020203" pitchFamily="34" charset="0"/>
              </a:defRPr>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59BBEC3F-AE58-914D-80FE-8F86336925E2}" type="datetime1">
              <a:rPr lang="en-US" smtClean="0"/>
              <a:t>11/19/2025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7750362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tatement 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rgbClr val="01010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548640"/>
            <a:ext cx="8266176" cy="5605272"/>
          </a:xfrm>
        </p:spPr>
        <p:txBody>
          <a:bodyPr anchor="t">
            <a:noAutofit/>
          </a:bodyPr>
          <a:lstStyle>
            <a:lvl1pPr marL="0" indent="0">
              <a:lnSpc>
                <a:spcPct val="85000"/>
              </a:lnSpc>
              <a:buNone/>
              <a:defRPr sz="6200" b="0" i="0" cap="all" spc="-90" baseline="0">
                <a:solidFill>
                  <a:srgbClr val="010102"/>
                </a:solidFill>
                <a:latin typeface="+mn-lt"/>
              </a:defRPr>
            </a:lvl1pPr>
            <a:lvl2pPr marL="228600" indent="0">
              <a:lnSpc>
                <a:spcPct val="100000"/>
              </a:lnSpc>
              <a:buNone/>
              <a:defRPr sz="4400" b="0" i="0">
                <a:latin typeface="Bahnschrift SemiLight" panose="020B0502040204020203" pitchFamily="34" charset="0"/>
              </a:defRPr>
            </a:lvl2pPr>
            <a:lvl3pPr marL="457200" indent="0">
              <a:lnSpc>
                <a:spcPct val="100000"/>
              </a:lnSpc>
              <a:buNone/>
              <a:defRPr sz="4000" b="0" i="0">
                <a:latin typeface="Bahnschrift SemiLight" panose="020B0502040204020203" pitchFamily="34" charset="0"/>
              </a:defRPr>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6" y="6453002"/>
            <a:ext cx="3494314" cy="365125"/>
          </a:xfrm>
        </p:spPr>
        <p:txBody>
          <a:bodyPr/>
          <a:lstStyle>
            <a:lvl1pPr>
              <a:defRPr>
                <a:solidFill>
                  <a:srgbClr val="010102"/>
                </a:solidFill>
              </a:defRPr>
            </a:lvl1pPr>
          </a:lstStyle>
          <a:p>
            <a:fld id="{F8D43F75-AAA6-D94D-83E7-8522B5B9C85D}" type="datetime1">
              <a:rPr lang="en-US" smtClean="0"/>
              <a:pPr/>
              <a:t>11/19/2025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rgbClr val="010102"/>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rgbClr val="01010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820579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tatement 4">
    <p:bg>
      <p:bgPr>
        <a:solidFill>
          <a:schemeClr val="bg2"/>
        </a:solidFill>
        <a:effectLst/>
      </p:bgPr>
    </p:bg>
    <p:spTree>
      <p:nvGrpSpPr>
        <p:cNvPr id="1" name=""/>
        <p:cNvGrpSpPr/>
        <p:nvPr/>
      </p:nvGrpSpPr>
      <p:grpSpPr>
        <a:xfrm>
          <a:off x="0" y="0"/>
          <a:ext cx="0" cy="0"/>
          <a:chOff x="0" y="0"/>
          <a:chExt cx="0" cy="0"/>
        </a:xfrm>
      </p:grpSpPr>
      <p:pic>
        <p:nvPicPr>
          <p:cNvPr id="30" name="Star">
            <a:extLst>
              <a:ext uri="{FF2B5EF4-FFF2-40B4-BE49-F238E27FC236}">
                <a16:creationId xmlns:a16="http://schemas.microsoft.com/office/drawing/2014/main" id="{CE1EBC89-4F77-F406-6F55-CF68F0B2B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5022" y="5475285"/>
            <a:ext cx="742942" cy="742942"/>
          </a:xfrm>
          <a:prstGeom prst="rect">
            <a:avLst/>
          </a:prstGeom>
        </p:spPr>
      </p:pic>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lvl1pPr>
              <a:defRPr>
                <a:solidFill>
                  <a:schemeClr val="tx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34030" y="2135571"/>
            <a:ext cx="10923934" cy="2599051"/>
          </a:xfrm>
        </p:spPr>
        <p:txBody>
          <a:bodyPr anchor="ctr">
            <a:noAutofit/>
          </a:bodyPr>
          <a:lstStyle>
            <a:lvl1pPr marL="0" indent="0">
              <a:lnSpc>
                <a:spcPct val="85000"/>
              </a:lnSpc>
              <a:buNone/>
              <a:defRPr sz="6200" b="0" i="0" cap="all" spc="-90" baseline="0">
                <a:solidFill>
                  <a:schemeClr val="tx2"/>
                </a:solidFill>
                <a:latin typeface="+mn-lt"/>
              </a:defRPr>
            </a:lvl1pPr>
            <a:lvl2pPr marL="228600" indent="0">
              <a:lnSpc>
                <a:spcPct val="100000"/>
              </a:lnSpc>
              <a:buNone/>
              <a:defRPr sz="4400" b="1"/>
            </a:lvl2pPr>
            <a:lvl3pPr marL="457200" indent="0">
              <a:lnSpc>
                <a:spcPct val="100000"/>
              </a:lnSpc>
              <a:buNone/>
              <a:defRPr sz="4000" b="1"/>
            </a:lvl3pPr>
            <a:lvl4pPr marL="685800" indent="0">
              <a:lnSpc>
                <a:spcPct val="100000"/>
              </a:lnSpc>
              <a:buNone/>
              <a:defRPr sz="3600" b="1"/>
            </a:lvl4pPr>
            <a:lvl5pPr marL="914400" indent="0">
              <a:lnSpc>
                <a:spcPct val="100000"/>
              </a:lnSpc>
              <a:buNone/>
              <a:defRPr sz="3200" b="1"/>
            </a:lvl5pPr>
          </a:lstStyle>
          <a:p>
            <a:pPr lvl="0"/>
            <a:r>
              <a:rPr lang="en-US"/>
              <a:t>Click to add Statement</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612648" y="6456218"/>
            <a:ext cx="3494314" cy="365125"/>
          </a:xfrm>
        </p:spPr>
        <p:txBody>
          <a:bodyPr/>
          <a:lstStyle>
            <a:lvl1pPr>
              <a:defRPr>
                <a:solidFill>
                  <a:schemeClr val="tx2"/>
                </a:solidFill>
              </a:defRPr>
            </a:lvl1pPr>
          </a:lstStyle>
          <a:p>
            <a:fld id="{F4977FE3-BF7B-8E4A-9CFD-75BECF8C4782}" type="datetime1">
              <a:rPr lang="en-US" smtClean="0"/>
              <a:pPr/>
              <a:t>11/19/2025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8373116" y="6453002"/>
            <a:ext cx="2805405" cy="365125"/>
          </a:xfrm>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12875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154514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21208" y="548642"/>
            <a:ext cx="7478991" cy="3635797"/>
          </a:xfrm>
        </p:spPr>
        <p:txBody>
          <a:bodyPr anchor="t">
            <a:normAutofit/>
          </a:bodyPr>
          <a:lstStyle>
            <a:lvl1pPr algn="l">
              <a:defRPr sz="94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21208" y="4473553"/>
            <a:ext cx="6655522" cy="1545336"/>
          </a:xfrm>
        </p:spPr>
        <p:txBody>
          <a:bodyPr anchor="b">
            <a:normAutofit/>
          </a:bodyPr>
          <a:lstStyle>
            <a:lvl1pPr marL="0" indent="0" algn="l">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521208" y="6453002"/>
            <a:ext cx="3494314" cy="365125"/>
          </a:xfrm>
        </p:spPr>
        <p:txBody>
          <a:bodyPr/>
          <a:lstStyle>
            <a:lvl1pPr>
              <a:defRPr>
                <a:solidFill>
                  <a:schemeClr val="bg2"/>
                </a:solidFill>
              </a:defRPr>
            </a:lvl1pPr>
          </a:lstStyle>
          <a:p>
            <a:fld id="{4B5BBC2A-39E9-E745-869A-3DFEF0CBD201}"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65451160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Quot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431536"/>
            <a:ext cx="8970264" cy="466344"/>
          </a:xfrm>
        </p:spPr>
        <p:txBody>
          <a:bodyPr anchor="ctr">
            <a:normAutofit/>
          </a:bodyPr>
          <a:lstStyle>
            <a:lvl1pPr>
              <a:lnSpc>
                <a:spcPct val="120000"/>
              </a:lnSpc>
              <a:defRPr sz="1800" b="0" i="0" cap="none" spc="30" baseline="0">
                <a:solidFill>
                  <a:srgbClr val="010102"/>
                </a:solidFill>
                <a:latin typeface="+mj-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188720"/>
            <a:ext cx="9198864" cy="3657600"/>
          </a:xfrm>
        </p:spPr>
        <p:txBody>
          <a:bodyPr anchor="ctr">
            <a:normAutofit/>
          </a:bodyPr>
          <a:lstStyle>
            <a:lvl1pPr marL="164592" indent="-164592">
              <a:lnSpc>
                <a:spcPct val="85000"/>
              </a:lnSpc>
              <a:spcBef>
                <a:spcPts val="0"/>
              </a:spcBef>
              <a:buNone/>
              <a:defRPr sz="6200" b="0" i="0" cap="all" spc="-90" baseline="0">
                <a:solidFill>
                  <a:srgbClr val="010102"/>
                </a:solidFill>
                <a:latin typeface="+mn-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499616" y="6453002"/>
            <a:ext cx="3494314" cy="365125"/>
          </a:xfrm>
        </p:spPr>
        <p:txBody>
          <a:bodyPr/>
          <a:lstStyle>
            <a:lvl1pPr>
              <a:defRPr>
                <a:solidFill>
                  <a:srgbClr val="010102"/>
                </a:solidFill>
              </a:defRPr>
            </a:lvl1pPr>
          </a:lstStyle>
          <a:p>
            <a:fld id="{FC05086C-4FF2-A243-87B6-7357347C3018}" type="datetime1">
              <a:rPr lang="en-US" smtClean="0"/>
              <a:pPr/>
              <a:t>11/19/2025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7507536" y="6453002"/>
            <a:ext cx="2805405" cy="365125"/>
          </a:xfrm>
        </p:spPr>
        <p:txBody>
          <a:bodyPr/>
          <a:lstStyle>
            <a:lvl1pPr>
              <a:defRPr>
                <a:solidFill>
                  <a:srgbClr val="010102"/>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0263177" y="6453002"/>
            <a:ext cx="429207" cy="365125"/>
          </a:xfrm>
        </p:spPr>
        <p:txBody>
          <a:bodyPr/>
          <a:lstStyle>
            <a:lvl1pPr>
              <a:defRPr>
                <a:solidFill>
                  <a:srgbClr val="01010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900823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2">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677009" y="5349240"/>
            <a:ext cx="9043416" cy="466344"/>
          </a:xfrm>
        </p:spPr>
        <p:txBody>
          <a:bodyPr anchor="ctr">
            <a:normAutofit/>
          </a:bodyPr>
          <a:lstStyle>
            <a:lvl1pPr>
              <a:lnSpc>
                <a:spcPct val="80000"/>
              </a:lnSpc>
              <a:defRPr sz="1800" b="0" i="0" cap="none" spc="30" baseline="0">
                <a:solidFill>
                  <a:schemeClr val="tx2"/>
                </a:solidFill>
                <a:latin typeface="+mj-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499616" y="1344168"/>
            <a:ext cx="9198864" cy="3291840"/>
          </a:xfrm>
        </p:spPr>
        <p:txBody>
          <a:bodyPr anchor="ctr">
            <a:normAutofit/>
          </a:bodyPr>
          <a:lstStyle>
            <a:lvl1pPr marL="164592" indent="-164592">
              <a:lnSpc>
                <a:spcPct val="85000"/>
              </a:lnSpc>
              <a:spcBef>
                <a:spcPts val="0"/>
              </a:spcBef>
              <a:buNone/>
              <a:defRPr sz="6200" b="0" i="0" cap="all" spc="-90" baseline="0">
                <a:solidFill>
                  <a:schemeClr val="tx2"/>
                </a:solidFill>
                <a:latin typeface="+mn-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499616" y="6453002"/>
            <a:ext cx="3494314" cy="365125"/>
          </a:xfrm>
        </p:spPr>
        <p:txBody>
          <a:bodyPr/>
          <a:lstStyle>
            <a:lvl1pPr>
              <a:defRPr>
                <a:solidFill>
                  <a:schemeClr val="tx2"/>
                </a:solidFill>
              </a:defRPr>
            </a:lvl1pPr>
          </a:lstStyle>
          <a:p>
            <a:fld id="{3401614E-17BB-9D44-B180-0EDBEBAF555D}" type="datetime1">
              <a:rPr lang="en-US" smtClean="0"/>
              <a:pPr/>
              <a:t>11/19/2025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7507536" y="6453002"/>
            <a:ext cx="2805405" cy="365125"/>
          </a:xfrm>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026317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259809334"/>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790041" y="5669280"/>
            <a:ext cx="8805672" cy="466344"/>
          </a:xfrm>
        </p:spPr>
        <p:txBody>
          <a:bodyPr anchor="ctr">
            <a:normAutofit/>
          </a:bodyPr>
          <a:lstStyle>
            <a:lvl1pPr>
              <a:lnSpc>
                <a:spcPct val="120000"/>
              </a:lnSpc>
              <a:defRPr sz="1800" b="0" i="0" cap="none" spc="30" baseline="0">
                <a:solidFill>
                  <a:schemeClr val="tx2"/>
                </a:solidFill>
                <a:latin typeface="+mj-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8" y="1097280"/>
            <a:ext cx="8961120" cy="3474720"/>
          </a:xfrm>
        </p:spPr>
        <p:txBody>
          <a:bodyPr anchor="ctr">
            <a:normAutofit/>
          </a:bodyPr>
          <a:lstStyle>
            <a:lvl1pPr marL="164592" indent="-164592">
              <a:lnSpc>
                <a:spcPct val="85000"/>
              </a:lnSpc>
              <a:spcBef>
                <a:spcPts val="0"/>
              </a:spcBef>
              <a:buNone/>
              <a:defRPr sz="6200" b="0" i="0" cap="all" spc="-90" baseline="0">
                <a:solidFill>
                  <a:schemeClr val="tx2"/>
                </a:solidFill>
                <a:latin typeface="+mn-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p:txBody>
          <a:bodyPr/>
          <a:lstStyle>
            <a:lvl1pPr>
              <a:defRPr>
                <a:solidFill>
                  <a:schemeClr val="tx2"/>
                </a:solidFill>
              </a:defRPr>
            </a:lvl1pPr>
          </a:lstStyle>
          <a:p>
            <a:fld id="{AC14DAC9-792E-5F42-BFE6-5C2F60D90CF5}" type="datetime1">
              <a:rPr lang="en-US" smtClean="0"/>
              <a:pPr/>
              <a:t>11/19/2025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54467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4">
    <p:bg>
      <p:bgPr>
        <a:solidFill>
          <a:schemeClr val="accent4"/>
        </a:solidFill>
        <a:effectLst/>
      </p:bgPr>
    </p:bg>
    <p:spTree>
      <p:nvGrpSpPr>
        <p:cNvPr id="1" name=""/>
        <p:cNvGrpSpPr/>
        <p:nvPr/>
      </p:nvGrpSpPr>
      <p:grpSpPr>
        <a:xfrm>
          <a:off x="0" y="0"/>
          <a:ext cx="0" cy="0"/>
          <a:chOff x="0" y="0"/>
          <a:chExt cx="0" cy="0"/>
        </a:xfrm>
      </p:grpSpPr>
      <p:pic>
        <p:nvPicPr>
          <p:cNvPr id="29" name="Star">
            <a:extLst>
              <a:ext uri="{FF2B5EF4-FFF2-40B4-BE49-F238E27FC236}">
                <a16:creationId xmlns:a16="http://schemas.microsoft.com/office/drawing/2014/main" id="{10964672-E518-4D68-E636-8E6CE3F41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5022" y="630244"/>
            <a:ext cx="742942" cy="742942"/>
          </a:xfrm>
          <a:prstGeom prst="rect">
            <a:avLst/>
          </a:prstGeom>
        </p:spPr>
      </p:pic>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634030" y="5475285"/>
            <a:ext cx="10911459" cy="747715"/>
          </a:xfrm>
        </p:spPr>
        <p:txBody>
          <a:bodyPr anchor="t">
            <a:normAutofit/>
          </a:bodyPr>
          <a:lstStyle>
            <a:lvl1pPr>
              <a:lnSpc>
                <a:spcPct val="105000"/>
              </a:lnSpc>
              <a:defRPr sz="1800" b="0" i="0" cap="none" spc="30" baseline="0">
                <a:solidFill>
                  <a:schemeClr val="tx2"/>
                </a:solidFill>
                <a:latin typeface="+mj-lt"/>
              </a:defRPr>
            </a:lvl1pPr>
          </a:lstStyle>
          <a:p>
            <a:r>
              <a:rPr lang="en-US"/>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12647" y="1377942"/>
            <a:ext cx="10945317" cy="3350584"/>
          </a:xfrm>
        </p:spPr>
        <p:txBody>
          <a:bodyPr anchor="b">
            <a:normAutofit/>
          </a:bodyPr>
          <a:lstStyle>
            <a:lvl1pPr marL="164592" indent="-164592">
              <a:lnSpc>
                <a:spcPct val="85000"/>
              </a:lnSpc>
              <a:spcBef>
                <a:spcPts val="0"/>
              </a:spcBef>
              <a:buNone/>
              <a:defRPr sz="6200" b="0" i="0" cap="all" spc="-90" baseline="0">
                <a:solidFill>
                  <a:schemeClr val="tx2"/>
                </a:solidFill>
                <a:latin typeface="+mn-lt"/>
              </a:defRPr>
            </a:lvl1pPr>
          </a:lstStyle>
          <a:p>
            <a:pPr lvl="0"/>
            <a:r>
              <a:rPr lang="en-US"/>
              <a:t>Click to add Quote</a:t>
            </a: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634030" y="6453002"/>
            <a:ext cx="3494314" cy="365125"/>
          </a:xfrm>
        </p:spPr>
        <p:txBody>
          <a:bodyPr/>
          <a:lstStyle>
            <a:lvl1pPr>
              <a:defRPr>
                <a:solidFill>
                  <a:schemeClr val="tx2"/>
                </a:solidFill>
              </a:defRPr>
            </a:lvl1pPr>
          </a:lstStyle>
          <a:p>
            <a:fld id="{8204386B-8732-1647-8BAD-75995015164C}" type="datetime1">
              <a:rPr lang="en-US" smtClean="0"/>
              <a:pPr/>
              <a:t>11/19/2025</a:t>
            </a:fld>
            <a:endParaRPr lang="en-US"/>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a:xfrm>
            <a:off x="8366092" y="6453002"/>
            <a:ext cx="2805405" cy="365125"/>
          </a:xfrm>
        </p:spPr>
        <p:txBody>
          <a:bodyPr/>
          <a:lstStyle>
            <a:lvl1pPr>
              <a:defRPr>
                <a:solidFill>
                  <a:schemeClr val="tx2"/>
                </a:solidFill>
              </a:defRPr>
            </a:lvl1pPr>
          </a:lstStyle>
          <a:p>
            <a:r>
              <a:rPr lang="en-US"/>
              <a:t>Sample Footer Text</a:t>
            </a:r>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a:xfrm>
            <a:off x="11121733"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26022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lvl1pPr>
              <a:lnSpc>
                <a:spcPct val="80000"/>
              </a:lnSpc>
              <a:defRPr>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12775" y="1825625"/>
            <a:ext cx="5181600" cy="4351338"/>
          </a:xfrm>
        </p:spPr>
        <p:txBody>
          <a:bodyPr>
            <a:normAutofit/>
          </a:bodyPr>
          <a:lstStyle>
            <a:lvl1pPr marL="0" indent="0">
              <a:buNone/>
              <a:defRPr sz="1600">
                <a:solidFill>
                  <a:schemeClr val="tx2"/>
                </a:solidFill>
              </a:defRPr>
            </a:lvl1pPr>
            <a:lvl2pPr marL="228600" indent="0">
              <a:buNone/>
              <a:defRPr sz="1600">
                <a:solidFill>
                  <a:schemeClr val="tx2"/>
                </a:solidFill>
              </a:defRPr>
            </a:lvl2pPr>
            <a:lvl3pPr marL="457200" indent="0">
              <a:buNone/>
              <a:defRPr sz="160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172200" y="1825625"/>
            <a:ext cx="5181600" cy="4351338"/>
          </a:xfrm>
        </p:spPr>
        <p:txBody>
          <a:bodyPr>
            <a:normAutofit/>
          </a:bodyPr>
          <a:lstStyle>
            <a:lvl1pPr marL="0" indent="0">
              <a:buNone/>
              <a:defRPr sz="1600">
                <a:solidFill>
                  <a:schemeClr val="tx2"/>
                </a:solidFill>
              </a:defRPr>
            </a:lvl1pPr>
            <a:lvl2pPr marL="228600" indent="0">
              <a:buNone/>
              <a:defRPr sz="1600">
                <a:solidFill>
                  <a:schemeClr val="tx2"/>
                </a:solidFill>
              </a:defRPr>
            </a:lvl2pPr>
            <a:lvl3pPr marL="457200" indent="0">
              <a:buNone/>
              <a:defRPr sz="1600">
                <a:solidFill>
                  <a:schemeClr val="tx2"/>
                </a:solidFill>
              </a:defRPr>
            </a:lvl3pPr>
          </a:lstStyle>
          <a:p>
            <a:pPr lvl="0"/>
            <a:r>
              <a:rPr lang="en-US"/>
              <a:t>Click to edit Master text styles</a:t>
            </a:r>
          </a:p>
          <a:p>
            <a:pPr lvl="1"/>
            <a:r>
              <a:rPr lang="en-US"/>
              <a:t>Second level</a:t>
            </a:r>
          </a:p>
          <a:p>
            <a:pPr lvl="2"/>
            <a:r>
              <a:rPr lang="en-US"/>
              <a:t>Third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2"/>
                </a:solidFill>
              </a:defRPr>
            </a:lvl1pPr>
          </a:lstStyle>
          <a:p>
            <a:fld id="{36534DE4-6EDC-8F43-9F5B-41CBFAD23001}"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8168952"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924593"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22224575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ntent 2">
    <p:bg>
      <p:bgPr>
        <a:solidFill>
          <a:srgbClr val="F7E6D4"/>
        </a:solidFill>
        <a:effectLst/>
      </p:bgPr>
    </p:bg>
    <p:spTree>
      <p:nvGrpSpPr>
        <p:cNvPr id="1" name=""/>
        <p:cNvGrpSpPr/>
        <p:nvPr/>
      </p:nvGrpSpPr>
      <p:grpSpPr>
        <a:xfrm>
          <a:off x="0" y="0"/>
          <a:ext cx="0" cy="0"/>
          <a:chOff x="0" y="0"/>
          <a:chExt cx="0" cy="0"/>
        </a:xfrm>
      </p:grpSpPr>
      <p:pic>
        <p:nvPicPr>
          <p:cNvPr id="30" name="Line">
            <a:extLst>
              <a:ext uri="{FF2B5EF4-FFF2-40B4-BE49-F238E27FC236}">
                <a16:creationId xmlns:a16="http://schemas.microsoft.com/office/drawing/2014/main" id="{79111B7E-E65A-830F-BB87-73F66B7CA5CA}"/>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34029" y="2477902"/>
            <a:ext cx="10367351" cy="36576"/>
          </a:xfrm>
          <a:prstGeom prst="rect">
            <a:avLst/>
          </a:prstGeom>
        </p:spPr>
      </p:pic>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34029" y="634998"/>
            <a:ext cx="10367350" cy="1494476"/>
          </a:xfrm>
        </p:spPr>
        <p:txBody>
          <a:bodyPr anchor="b"/>
          <a:lstStyle>
            <a:lvl1pPr>
              <a:defRPr>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84DC103C-4E45-07FA-2734-5BAE2624DC48}"/>
              </a:ext>
            </a:extLst>
          </p:cNvPr>
          <p:cNvSpPr>
            <a:spLocks noGrp="1"/>
          </p:cNvSpPr>
          <p:nvPr>
            <p:ph type="body" sz="quarter" idx="13"/>
          </p:nvPr>
        </p:nvSpPr>
        <p:spPr>
          <a:xfrm>
            <a:off x="634029" y="3242950"/>
            <a:ext cx="4714882" cy="2980050"/>
          </a:xfrm>
        </p:spPr>
        <p:txBody>
          <a:bodyPr>
            <a:normAutofit/>
          </a:bodyPr>
          <a:lstStyle>
            <a:lvl1pPr marL="0" indent="0">
              <a:buNone/>
              <a:defRPr sz="1600" b="0" i="0">
                <a:solidFill>
                  <a:schemeClr val="tx2"/>
                </a:solidFill>
                <a:latin typeface="+mn-lt"/>
              </a:defRPr>
            </a:lvl1pPr>
            <a:lvl2pPr marL="228600" indent="0">
              <a:buNone/>
              <a:defRPr/>
            </a:lvl2pPr>
            <a:lvl3pPr marL="457200" indent="0">
              <a:buNone/>
              <a:defRPr/>
            </a:lvl3pPr>
          </a:lstStyle>
          <a:p>
            <a:pPr lvl="0"/>
            <a:r>
              <a:rPr lang="en-US"/>
              <a:t>Click to edit Master text styles</a:t>
            </a:r>
          </a:p>
        </p:txBody>
      </p:sp>
      <p:sp>
        <p:nvSpPr>
          <p:cNvPr id="11" name="Text Placeholder 10">
            <a:extLst>
              <a:ext uri="{FF2B5EF4-FFF2-40B4-BE49-F238E27FC236}">
                <a16:creationId xmlns:a16="http://schemas.microsoft.com/office/drawing/2014/main" id="{288F1ED9-CE64-0191-F909-FDC002A7456F}"/>
              </a:ext>
            </a:extLst>
          </p:cNvPr>
          <p:cNvSpPr>
            <a:spLocks noGrp="1"/>
          </p:cNvSpPr>
          <p:nvPr>
            <p:ph type="body" sz="quarter" idx="14"/>
          </p:nvPr>
        </p:nvSpPr>
        <p:spPr>
          <a:xfrm>
            <a:off x="6286500" y="3242950"/>
            <a:ext cx="4714879" cy="2980050"/>
          </a:xfrm>
        </p:spPr>
        <p:txBody>
          <a:bodyPr>
            <a:normAutofit/>
          </a:bodyPr>
          <a:lstStyle>
            <a:lvl1pPr marL="0" indent="0">
              <a:buNone/>
              <a:defRPr sz="1600" b="0" i="0">
                <a:solidFill>
                  <a:schemeClr val="tx2"/>
                </a:solidFill>
                <a:latin typeface="+mn-lt"/>
              </a:defRPr>
            </a:lvl1pPr>
            <a:lvl2pPr marL="228600" indent="0">
              <a:buNone/>
              <a:defRPr/>
            </a:lvl2pPr>
            <a:lvl3pPr marL="457200" indent="0">
              <a:buNone/>
              <a:defRPr/>
            </a:lvl3pPr>
          </a:lstStyle>
          <a:p>
            <a:pPr lvl="0"/>
            <a:r>
              <a:rPr lang="en-US"/>
              <a:t>Click to edit Master text styles</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tx2"/>
                </a:solidFill>
              </a:defRPr>
            </a:lvl1pPr>
          </a:lstStyle>
          <a:p>
            <a:fld id="{156B0272-E495-D640-B781-3B45457E1DA4}" type="datetime1">
              <a:rPr lang="en-US" smtClean="0"/>
              <a:pPr/>
              <a:t>11/19/2025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7816531" y="6453002"/>
            <a:ext cx="2805405" cy="365125"/>
          </a:xfrm>
        </p:spPr>
        <p:txBody>
          <a:bodyPr/>
          <a:lstStyle>
            <a:lvl1pPr>
              <a:defRPr>
                <a:solidFill>
                  <a:schemeClr val="tx2"/>
                </a:solidFill>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0572172"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7307490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lvl1pPr>
              <a:defRPr>
                <a:solidFill>
                  <a:srgbClr val="010102"/>
                </a:solidFill>
              </a:defRPr>
            </a:lvl1p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80000"/>
              </a:lnSpc>
              <a:buNone/>
              <a:defRPr sz="1800" b="1" i="0" cap="all" baseline="0">
                <a:solidFill>
                  <a:srgbClr val="010102"/>
                </a:solidFill>
                <a:latin typeface="Bahnschrift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F86E5640-DE07-46FE-2EFB-FCD8C5238DC9}"/>
              </a:ext>
            </a:extLst>
          </p:cNvPr>
          <p:cNvSpPr>
            <a:spLocks noGrp="1"/>
          </p:cNvSpPr>
          <p:nvPr>
            <p:ph type="body" sz="quarter" idx="13"/>
          </p:nvPr>
        </p:nvSpPr>
        <p:spPr>
          <a:xfrm>
            <a:off x="609600" y="2387600"/>
            <a:ext cx="5157788" cy="3763963"/>
          </a:xfrm>
        </p:spPr>
        <p:txBody>
          <a:bodyPr>
            <a:normAutofit/>
          </a:bodyPr>
          <a:lstStyle>
            <a:lvl1pPr marL="0" indent="0">
              <a:buNone/>
              <a:defRPr sz="1600">
                <a:solidFill>
                  <a:srgbClr val="010102"/>
                </a:solidFill>
              </a:defRPr>
            </a:lvl1pPr>
            <a:lvl2pPr marL="228600" indent="0">
              <a:buNone/>
              <a:defRPr sz="1600">
                <a:solidFill>
                  <a:srgbClr val="010102"/>
                </a:solidFill>
              </a:defRPr>
            </a:lvl2pPr>
            <a:lvl3pPr marL="457200" indent="0">
              <a:buNone/>
              <a:defRPr sz="1600">
                <a:solidFill>
                  <a:srgbClr val="010102"/>
                </a:solidFill>
              </a:defRPr>
            </a:lvl3pPr>
            <a:lvl4pPr>
              <a:defRPr>
                <a:solidFill>
                  <a:srgbClr val="010102"/>
                </a:solidFill>
              </a:defRPr>
            </a:lvl4pPr>
            <a:lvl5pPr>
              <a:defRPr>
                <a:solidFill>
                  <a:srgbClr val="010102"/>
                </a:solidFill>
              </a:defRPr>
            </a:lvl5pPr>
          </a:lstStyle>
          <a:p>
            <a:pPr lvl="0"/>
            <a:r>
              <a:rPr lang="en-US"/>
              <a:t>Click to edit Master text styles</a:t>
            </a:r>
          </a:p>
          <a:p>
            <a:pPr lvl="1"/>
            <a:r>
              <a:rPr lang="en-US"/>
              <a:t>Second level</a:t>
            </a:r>
          </a:p>
          <a:p>
            <a:pPr lvl="2"/>
            <a:r>
              <a:rPr lang="en-US"/>
              <a:t>Third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lvl1pPr>
              <a:defRPr>
                <a:solidFill>
                  <a:srgbClr val="010102"/>
                </a:solidFill>
              </a:defRPr>
            </a:lvl1pPr>
          </a:lstStyle>
          <a:p>
            <a:fld id="{E350DE56-8A62-6F40-AE7B-B0F9151A9E56}" type="datetime1">
              <a:rPr lang="en-US" smtClean="0"/>
              <a:pPr/>
              <a:t>11/19/2025</a:t>
            </a:fld>
            <a:endParaRPr lang="en-US"/>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80000"/>
              </a:lnSpc>
              <a:buNone/>
              <a:defRPr sz="1800" b="1" i="0" cap="all" baseline="0">
                <a:solidFill>
                  <a:srgbClr val="010102"/>
                </a:solidFill>
                <a:latin typeface="Bahnschrift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20D5795C-6228-AA6F-1CF7-AD7010686BC6}"/>
              </a:ext>
            </a:extLst>
          </p:cNvPr>
          <p:cNvSpPr>
            <a:spLocks noGrp="1"/>
          </p:cNvSpPr>
          <p:nvPr>
            <p:ph type="body" sz="quarter" idx="14"/>
          </p:nvPr>
        </p:nvSpPr>
        <p:spPr>
          <a:xfrm>
            <a:off x="6172200" y="2387600"/>
            <a:ext cx="5183188" cy="3763963"/>
          </a:xfrm>
        </p:spPr>
        <p:txBody>
          <a:bodyPr>
            <a:normAutofit/>
          </a:bodyPr>
          <a:lstStyle>
            <a:lvl1pPr marL="0" indent="0">
              <a:buNone/>
              <a:defRPr sz="1600">
                <a:solidFill>
                  <a:srgbClr val="010102"/>
                </a:solidFill>
              </a:defRPr>
            </a:lvl1pPr>
            <a:lvl2pPr marL="228600" indent="0">
              <a:buNone/>
              <a:defRPr sz="1600">
                <a:solidFill>
                  <a:srgbClr val="010102"/>
                </a:solidFill>
              </a:defRPr>
            </a:lvl2pPr>
            <a:lvl3pPr marL="457200" indent="0">
              <a:buNone/>
              <a:defRPr sz="1600">
                <a:solidFill>
                  <a:srgbClr val="010102"/>
                </a:solidFill>
              </a:defRPr>
            </a:lvl3pPr>
            <a:lvl4pPr>
              <a:defRPr>
                <a:solidFill>
                  <a:srgbClr val="010102"/>
                </a:solidFill>
              </a:defRPr>
            </a:lvl4pPr>
            <a:lvl5pPr>
              <a:defRPr>
                <a:solidFill>
                  <a:srgbClr val="010102"/>
                </a:solidFill>
              </a:defRPr>
            </a:lvl5pPr>
          </a:lstStyle>
          <a:p>
            <a:pPr lvl="0"/>
            <a:r>
              <a:rPr lang="en-US"/>
              <a:t>Click to edit Master text styles</a:t>
            </a:r>
          </a:p>
          <a:p>
            <a:pPr lvl="1"/>
            <a:r>
              <a:rPr lang="en-US"/>
              <a:t>Second level</a:t>
            </a:r>
          </a:p>
          <a:p>
            <a:pPr lvl="2"/>
            <a:r>
              <a:rPr lang="en-US"/>
              <a:t>Third level</a:t>
            </a:r>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lvl1pPr>
              <a:defRPr>
                <a:solidFill>
                  <a:srgbClr val="010102"/>
                </a:solidFill>
              </a:defRPr>
            </a:lvl1p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lvl1pPr>
              <a:defRPr>
                <a:solidFill>
                  <a:srgbClr val="01010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83357075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612646" y="6453002"/>
            <a:ext cx="3494314" cy="365125"/>
          </a:xfrm>
        </p:spPr>
        <p:txBody>
          <a:bodyPr/>
          <a:lstStyle/>
          <a:p>
            <a:fld id="{46682AE1-8259-C24A-83BD-5A5FC288291B}" type="datetime1">
              <a:rPr lang="en-US" smtClean="0"/>
              <a:t>11/19/2025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538910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2">
            <a:extLst>
              <a:ext uri="{FF2B5EF4-FFF2-40B4-BE49-F238E27FC236}">
                <a16:creationId xmlns:a16="http://schemas.microsoft.com/office/drawing/2014/main" id="{B23EF8E9-A2B2-B24B-135E-39982FCD62C8}"/>
              </a:ext>
            </a:extLst>
          </p:cNvPr>
          <p:cNvSpPr>
            <a:spLocks noGrp="1"/>
          </p:cNvSpPr>
          <p:nvPr>
            <p:ph type="dt" sz="half" idx="10"/>
          </p:nvPr>
        </p:nvSpPr>
        <p:spPr>
          <a:xfrm>
            <a:off x="612646" y="6453002"/>
            <a:ext cx="3494314" cy="365125"/>
          </a:xfrm>
        </p:spPr>
        <p:txBody>
          <a:bodyPr/>
          <a:lstStyle/>
          <a:p>
            <a:fld id="{46682AE1-8259-C24A-83BD-5A5FC288291B}" type="datetime1">
              <a:rPr lang="en-US" smtClean="0"/>
              <a:t>11/19/2025</a:t>
            </a:fld>
            <a:endParaRPr lang="en-US"/>
          </a:p>
        </p:txBody>
      </p:sp>
      <p:sp>
        <p:nvSpPr>
          <p:cNvPr id="6" name="Footer Placeholder 3">
            <a:extLst>
              <a:ext uri="{FF2B5EF4-FFF2-40B4-BE49-F238E27FC236}">
                <a16:creationId xmlns:a16="http://schemas.microsoft.com/office/drawing/2014/main" id="{45A53FD7-649D-8E0C-2C23-3754DE89CB42}"/>
              </a:ext>
            </a:extLst>
          </p:cNvPr>
          <p:cNvSpPr>
            <a:spLocks noGrp="1"/>
          </p:cNvSpPr>
          <p:nvPr>
            <p:ph type="ftr" sz="quarter" idx="11"/>
          </p:nvPr>
        </p:nvSpPr>
        <p:spPr>
          <a:xfrm>
            <a:off x="8085041" y="6453002"/>
            <a:ext cx="2805405" cy="365125"/>
          </a:xfrm>
        </p:spPr>
        <p:txBody>
          <a:bodyPr/>
          <a:lstStyle/>
          <a:p>
            <a:r>
              <a:rPr lang="en-US"/>
              <a:t>Sample Footer Text</a:t>
            </a:r>
          </a:p>
        </p:txBody>
      </p:sp>
      <p:sp>
        <p:nvSpPr>
          <p:cNvPr id="7" name="Slide Number Placeholder 4">
            <a:extLst>
              <a:ext uri="{FF2B5EF4-FFF2-40B4-BE49-F238E27FC236}">
                <a16:creationId xmlns:a16="http://schemas.microsoft.com/office/drawing/2014/main" id="{724A0D48-05F5-C62C-79E6-2A12F35C183B}"/>
              </a:ext>
            </a:extLst>
          </p:cNvPr>
          <p:cNvSpPr>
            <a:spLocks noGrp="1"/>
          </p:cNvSpPr>
          <p:nvPr>
            <p:ph type="sldNum" sz="quarter" idx="12"/>
          </p:nvPr>
        </p:nvSpPr>
        <p:spPr>
          <a:xfrm>
            <a:off x="10840682"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166141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612648" y="553616"/>
            <a:ext cx="3595634" cy="1757505"/>
          </a:xfrm>
        </p:spPr>
        <p:txBody>
          <a:bodyPr anchor="t">
            <a:noAutofit/>
          </a:bodyPr>
          <a:lstStyle>
            <a:lvl1pPr>
              <a:defRPr sz="62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612648" y="2311121"/>
            <a:ext cx="3595634" cy="3993263"/>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4FAF898E-39A3-5247-ACCC-4612D441D188}" type="datetime1">
              <a:rPr lang="en-US" smtClean="0"/>
              <a:t>11/19/2025</a:t>
            </a:fld>
            <a:endParaRPr lang="en-US"/>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5"/>
            <a:ext cx="6440258" cy="5755109"/>
          </a:xfrm>
        </p:spPr>
        <p:txBody>
          <a:bodyPr>
            <a:normAutofit/>
          </a:bodyPr>
          <a:lstStyle>
            <a:lvl1pPr marL="0" indent="0">
              <a:buNone/>
              <a:defRPr sz="1600"/>
            </a:lvl1pPr>
            <a:lvl2pPr marL="228600" indent="0">
              <a:buNone/>
              <a:defRPr sz="1800"/>
            </a:lvl2pPr>
            <a:lvl3pPr marL="457200" indent="0">
              <a:buNone/>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a:xfrm>
            <a:off x="8390118"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a:xfrm>
            <a:off x="11145759"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710741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8008" y="854239"/>
            <a:ext cx="7876287" cy="3592629"/>
          </a:xfrm>
        </p:spPr>
        <p:txBody>
          <a:bodyPr anchor="b">
            <a:noAutofit/>
          </a:bodyPr>
          <a:lstStyle>
            <a:lvl1pPr algn="l">
              <a:defRPr sz="1160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58368" y="4617138"/>
            <a:ext cx="7375466" cy="1014984"/>
          </a:xfrm>
        </p:spPr>
        <p:txBody>
          <a:bodyPr anchor="t">
            <a:normAutofit/>
          </a:bodyPr>
          <a:lstStyle>
            <a:lvl1pPr marL="0" indent="0" algn="l">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2"/>
                </a:solidFill>
              </a:defRPr>
            </a:lvl1pPr>
          </a:lstStyle>
          <a:p>
            <a:fld id="{0673DB68-38CE-354B-9260-12B5C94629BE}"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615620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612648" y="557784"/>
            <a:ext cx="3595634" cy="2212313"/>
          </a:xfrm>
        </p:spPr>
        <p:txBody>
          <a:bodyPr anchor="t">
            <a:noAutofit/>
          </a:bodyPr>
          <a:lstStyle>
            <a:lvl1pPr>
              <a:defRPr sz="6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12648" y="2826137"/>
            <a:ext cx="3585586" cy="3434638"/>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424E0C54-D3DB-634E-9BB1-24B017BB8435}" type="datetime1">
              <a:rPr lang="en-US" smtClean="0"/>
              <a:t>11/19/2025</a:t>
            </a:fld>
            <a:endParaRPr lang="en-US"/>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p:nvPr>
        </p:nvSpPr>
        <p:spPr>
          <a:xfrm>
            <a:off x="5063319" y="557784"/>
            <a:ext cx="6519080" cy="5779007"/>
          </a:xfrm>
          <a:blipFill dpi="0" rotWithShape="1">
            <a:blip r:embed="rId2">
              <a:alphaModFix amt="60000"/>
            </a:blip>
            <a:srcRect/>
            <a:stretch>
              <a:fillRect/>
            </a:stretch>
          </a:blip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a:xfrm>
            <a:off x="8394505" y="6453002"/>
            <a:ext cx="2805405" cy="365125"/>
          </a:xfrm>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a:xfrm>
            <a:off x="11150146" y="6453002"/>
            <a:ext cx="429207" cy="365125"/>
          </a:xfrm>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82928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clusion">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4676" y="1847088"/>
            <a:ext cx="7342307" cy="1133856"/>
          </a:xfrm>
        </p:spPr>
        <p:txBody>
          <a:bodyPr anchor="b">
            <a:noAutofit/>
          </a:bodyPr>
          <a:lstStyle>
            <a:lvl1pPr>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12775" y="3594099"/>
            <a:ext cx="10890374" cy="2743200"/>
          </a:xfrm>
        </p:spPr>
        <p:txBody>
          <a:bodyPr>
            <a:normAutofit/>
          </a:bodyPr>
          <a:lstStyle>
            <a:lvl1pPr marL="0" indent="0">
              <a:buNone/>
              <a:defRPr sz="1600">
                <a:solidFill>
                  <a:schemeClr val="tx2"/>
                </a:solidFill>
              </a:defRPr>
            </a:lvl1pPr>
            <a:lvl2pPr marL="228600" indent="0">
              <a:buNone/>
              <a:defRPr sz="1600">
                <a:solidFill>
                  <a:schemeClr val="tx2"/>
                </a:solidFill>
              </a:defRPr>
            </a:lvl2pPr>
            <a:lvl3pPr marL="457200" indent="0">
              <a:buNone/>
              <a:defRPr sz="1600">
                <a:solidFill>
                  <a:schemeClr val="tx2"/>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4269383B-C5E1-4521-99A0-272118635CDC}"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318301"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073942"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06693011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nclusion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anchor="b">
            <a:noAutofit/>
          </a:bodyPr>
          <a:lstStyle>
            <a:lvl1pPr>
              <a:defRPr sz="9400">
                <a:solidFill>
                  <a:schemeClr val="tx2"/>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612775" y="3622674"/>
            <a:ext cx="8430639" cy="1279615"/>
          </a:xfrm>
        </p:spPr>
        <p:txBody>
          <a:bodyPr>
            <a:noAutofit/>
          </a:bodyPr>
          <a:lstStyle>
            <a:lvl1pPr marL="0" indent="0">
              <a:buNone/>
              <a:defRPr sz="1800">
                <a:solidFill>
                  <a:schemeClr val="tx2"/>
                </a:solidFill>
              </a:defRPr>
            </a:lvl1pPr>
            <a:lvl2pPr marL="228600" indent="0">
              <a:buNone/>
              <a:defRPr sz="2000"/>
            </a:lvl2pPr>
            <a:lvl3pPr marL="457200" indent="0">
              <a:buNone/>
              <a:defRPr sz="1800"/>
            </a:lvl3pPr>
            <a:lvl4pPr marL="685800" indent="0">
              <a:buNone/>
              <a:defRPr sz="1600"/>
            </a:lvl4pPr>
            <a:lvl5pPr marL="914400" indent="0">
              <a:buNone/>
              <a:defRPr sz="1400"/>
            </a:lvl5pPr>
          </a:lstStyle>
          <a:p>
            <a:pPr lvl="0"/>
            <a:r>
              <a:rPr lang="en-US"/>
              <a:t>Click to edit Master text styles</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2"/>
                </a:solidFill>
              </a:defRPr>
            </a:lvl1pPr>
          </a:lstStyle>
          <a:p>
            <a:fld id="{9BDDE702-1783-DE4C-A9FC-F2CC2D0D6874}"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82187975"/>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clusion 3">
    <p:bg>
      <p:bgRef idx="1001">
        <a:schemeClr val="bg2"/>
      </p:bgRef>
    </p:bg>
    <p:spTree>
      <p:nvGrpSpPr>
        <p:cNvPr id="1" name=""/>
        <p:cNvGrpSpPr/>
        <p:nvPr/>
      </p:nvGrpSpPr>
      <p:grpSpPr>
        <a:xfrm>
          <a:off x="0" y="0"/>
          <a:ext cx="0" cy="0"/>
          <a:chOff x="0" y="0"/>
          <a:chExt cx="0" cy="0"/>
        </a:xfrm>
      </p:grpSpPr>
      <p:pic>
        <p:nvPicPr>
          <p:cNvPr id="3" name="Line">
            <a:extLst>
              <a:ext uri="{FF2B5EF4-FFF2-40B4-BE49-F238E27FC236}">
                <a16:creationId xmlns:a16="http://schemas.microsoft.com/office/drawing/2014/main" id="{769E3541-74F7-52C9-B94C-5EA4CD71BC68}"/>
              </a:ext>
            </a:extLst>
          </p:cNvPr>
          <p:cNvPicPr>
            <a:picLocks/>
          </p:cNvPicPr>
          <p:nvPr/>
        </p:nvPicPr>
        <p:blipFill>
          <a:blip r:embed="rId2">
            <a:extLst>
              <a:ext uri="{96DAC541-7B7A-43D3-8B79-37D633B846F1}">
                <asvg:svgBlip xmlns:asvg="http://schemas.microsoft.com/office/drawing/2016/SVG/main" r:embed="rId3"/>
              </a:ext>
            </a:extLst>
          </a:blip>
          <a:stretch>
            <a:fillRect/>
          </a:stretch>
        </p:blipFill>
        <p:spPr>
          <a:xfrm>
            <a:off x="612776" y="3009004"/>
            <a:ext cx="10945188" cy="36576"/>
          </a:xfrm>
          <a:prstGeom prst="rect">
            <a:avLst/>
          </a:prstGeom>
        </p:spPr>
      </p:pic>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612776" y="634998"/>
            <a:ext cx="10945188" cy="2059433"/>
          </a:xfrm>
        </p:spPr>
        <p:txBody>
          <a:bodyPr anchor="b">
            <a:noAutofit/>
          </a:bodyPr>
          <a:lstStyle>
            <a:lvl1pPr>
              <a:lnSpc>
                <a:spcPct val="85000"/>
              </a:lnSpc>
              <a:defRPr sz="6200">
                <a:solidFill>
                  <a:schemeClr val="tx2"/>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634029" y="3594099"/>
            <a:ext cx="10923935" cy="2628901"/>
          </a:xfrm>
        </p:spPr>
        <p:txBody>
          <a:bodyPr>
            <a:normAutofit/>
          </a:bodyPr>
          <a:lstStyle>
            <a:lvl1pPr marL="0" indent="0">
              <a:buNone/>
              <a:defRPr sz="1600">
                <a:solidFill>
                  <a:schemeClr val="tx2"/>
                </a:solidFill>
              </a:defRPr>
            </a:lvl1pPr>
            <a:lvl2pPr marL="228600" indent="0">
              <a:buNone/>
              <a:defRPr sz="1600">
                <a:solidFill>
                  <a:schemeClr val="tx2"/>
                </a:solidFill>
              </a:defRPr>
            </a:lvl2pPr>
            <a:lvl3pPr marL="457200" indent="0">
              <a:buNone/>
              <a:defRPr sz="1600">
                <a:solidFill>
                  <a:schemeClr val="tx2"/>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612776" y="6465447"/>
            <a:ext cx="3494314" cy="365125"/>
          </a:xfrm>
        </p:spPr>
        <p:txBody>
          <a:bodyPr/>
          <a:lstStyle>
            <a:lvl1pPr>
              <a:defRPr>
                <a:solidFill>
                  <a:schemeClr val="tx2"/>
                </a:solidFill>
              </a:defRPr>
            </a:lvl1pPr>
          </a:lstStyle>
          <a:p>
            <a:fld id="{4269383B-C5E1-4521-99A0-272118635CDC}" type="datetime1">
              <a:rPr lang="en-US" smtClean="0"/>
              <a:pPr/>
              <a:t>11/19/2025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8373116" y="6453002"/>
            <a:ext cx="2805405" cy="365125"/>
          </a:xfrm>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a:xfrm>
            <a:off x="1112875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3946416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clusion 4">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15815" y="4362766"/>
            <a:ext cx="11042149" cy="1493518"/>
          </a:xfrm>
        </p:spPr>
        <p:txBody>
          <a:bodyPr anchor="ctr">
            <a:noAutofit/>
          </a:bodyPr>
          <a:lstStyle>
            <a:lvl1pPr algn="l">
              <a:defRPr sz="9400" b="0" i="0">
                <a:solidFill>
                  <a:schemeClr val="tx2"/>
                </a:solidFill>
                <a:latin typeface="+mj-lt"/>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5856285"/>
            <a:ext cx="10923934" cy="366715"/>
          </a:xfrm>
        </p:spPr>
        <p:txBody>
          <a:bodyPr anchor="t">
            <a:normAutofit/>
          </a:bodyPr>
          <a:lstStyle>
            <a:lvl1pPr marL="0" indent="0" algn="l">
              <a:buNone/>
              <a:defRPr sz="1800" b="1" i="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1" name="Picture Placeholder 10">
            <a:extLst>
              <a:ext uri="{FF2B5EF4-FFF2-40B4-BE49-F238E27FC236}">
                <a16:creationId xmlns:a16="http://schemas.microsoft.com/office/drawing/2014/main" id="{006BDCE3-174A-5A48-70E5-1EF0F0915450}"/>
              </a:ext>
            </a:extLst>
          </p:cNvPr>
          <p:cNvSpPr>
            <a:spLocks noGrp="1"/>
          </p:cNvSpPr>
          <p:nvPr>
            <p:ph type="pic" sz="quarter" idx="17"/>
          </p:nvPr>
        </p:nvSpPr>
        <p:spPr>
          <a:xfrm>
            <a:off x="-1" y="0"/>
            <a:ext cx="12192000" cy="3981766"/>
          </a:xfrm>
          <a:blipFill dpi="0" rotWithShape="1">
            <a:blip r:embed="rId2">
              <a:alphaModFix amt="60000"/>
            </a:blip>
            <a:srcRect/>
            <a:stretch>
              <a:fillRect t="-4626" b="-11783"/>
            </a:stretch>
          </a:blipFill>
        </p:spPr>
        <p:txBody>
          <a:bodyPr/>
          <a:lstStyle>
            <a:lvl1pPr marL="0" indent="0">
              <a:buNone/>
              <a:defRPr/>
            </a:lvl1pPr>
          </a:lstStyle>
          <a:p>
            <a:r>
              <a:rPr lang="en-US"/>
              <a:t>Click icon to add picture</a:t>
            </a:r>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a:solidFill>
                  <a:schemeClr val="tx2"/>
                </a:solidFill>
              </a:defRPr>
            </a:lvl1pPr>
          </a:lstStyle>
          <a:p>
            <a:fld id="{7C980E57-BB79-6C48-B673-A431A12C503C}" type="datetime1">
              <a:rPr lang="en-US" smtClean="0"/>
              <a:pPr/>
              <a:t>11/19/2025</a:t>
            </a:fld>
            <a:endParaRPr lang="en-US"/>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a:xfrm>
            <a:off x="8373116" y="6453002"/>
            <a:ext cx="2805405" cy="365125"/>
          </a:xfrm>
        </p:spPr>
        <p:txBody>
          <a:bodyPr/>
          <a:lstStyle>
            <a:lvl1pPr>
              <a:defRPr>
                <a:solidFill>
                  <a:schemeClr val="tx2"/>
                </a:solidFill>
              </a:defRPr>
            </a:lvl1pPr>
          </a:lstStyle>
          <a:p>
            <a:r>
              <a:rPr lang="en-US"/>
              <a:t>Sample Footer Text</a:t>
            </a:r>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a:xfrm>
            <a:off x="11128757" y="6453002"/>
            <a:ext cx="429207" cy="365125"/>
          </a:xfrm>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42486540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3">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18302"/>
            <a:ext cx="8229600" cy="2621154"/>
          </a:xfrm>
        </p:spPr>
        <p:txBody>
          <a:bodyPr anchor="b">
            <a:noAutofit/>
          </a:bodyPr>
          <a:lstStyle>
            <a:lvl1pPr algn="ctr">
              <a:defRPr sz="940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4039647"/>
            <a:ext cx="7588155" cy="1414091"/>
          </a:xfrm>
        </p:spPr>
        <p:txBody>
          <a:bodyPr>
            <a:normAutofit/>
          </a:bodyPr>
          <a:lstStyle>
            <a:lvl1pPr marL="0" indent="0" algn="ctr">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2"/>
                </a:solidFill>
              </a:defRPr>
            </a:lvl1pPr>
          </a:lstStyle>
          <a:p>
            <a:fld id="{E7D831B3-9986-CB4D-98AB-F72D799770C8}"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3722501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4">
    <p:bg>
      <p:bgPr>
        <a:solidFill>
          <a:schemeClr val="tx2"/>
        </a:solidFill>
        <a:effectLst/>
      </p:bgPr>
    </p:bg>
    <p:spTree>
      <p:nvGrpSpPr>
        <p:cNvPr id="1" name=""/>
        <p:cNvGrpSpPr/>
        <p:nvPr/>
      </p:nvGrpSpPr>
      <p:grpSpPr>
        <a:xfrm>
          <a:off x="0" y="0"/>
          <a:ext cx="0" cy="0"/>
          <a:chOff x="0" y="0"/>
          <a:chExt cx="0" cy="0"/>
        </a:xfrm>
      </p:grpSpPr>
      <p:pic>
        <p:nvPicPr>
          <p:cNvPr id="30" name="Line">
            <a:extLst>
              <a:ext uri="{FF2B5EF4-FFF2-40B4-BE49-F238E27FC236}">
                <a16:creationId xmlns:a16="http://schemas.microsoft.com/office/drawing/2014/main" id="{AE8D7E1C-BD8A-2636-7E06-7D198D1681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030" y="5115839"/>
            <a:ext cx="10923934" cy="745198"/>
          </a:xfrm>
          <a:prstGeom prst="rect">
            <a:avLst/>
          </a:prstGeom>
        </p:spPr>
      </p:pic>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34030" y="634044"/>
            <a:ext cx="10923934" cy="4227782"/>
          </a:xfrm>
        </p:spPr>
        <p:txBody>
          <a:bodyPr anchor="b">
            <a:noAutofit/>
          </a:bodyPr>
          <a:lstStyle>
            <a:lvl1pPr algn="l">
              <a:lnSpc>
                <a:spcPct val="75000"/>
              </a:lnSpc>
              <a:defRPr sz="11600" spc="0" baseline="0">
                <a:solidFill>
                  <a:schemeClr val="bg2"/>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34030" y="5856285"/>
            <a:ext cx="9424374" cy="365760"/>
          </a:xfrm>
        </p:spPr>
        <p:txBody>
          <a:bodyPr anchor="ctr">
            <a:normAutofit/>
          </a:bodyPr>
          <a:lstStyle>
            <a:lvl1pPr marL="0" indent="0" algn="l">
              <a:buNone/>
              <a:defRPr sz="1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bg2"/>
                </a:solidFill>
              </a:defRPr>
            </a:lvl1pPr>
          </a:lstStyle>
          <a:p>
            <a:fld id="{98C60AE3-E908-DF41-84A2-DC8B7B32901C}"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8373116" y="6453002"/>
            <a:ext cx="2805405" cy="365125"/>
          </a:xfrm>
        </p:spPr>
        <p:txBody>
          <a:bodyPr/>
          <a:lstStyle>
            <a:lvl1pPr>
              <a:defRPr>
                <a:solidFill>
                  <a:schemeClr val="bg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128757" y="6453002"/>
            <a:ext cx="429207" cy="365125"/>
          </a:xfrm>
        </p:spPr>
        <p:txBody>
          <a:bodyPr/>
          <a:lstStyle>
            <a:lvl1pPr>
              <a:defRPr>
                <a:solidFill>
                  <a:schemeClr val="bg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21423733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74320" y="1801368"/>
            <a:ext cx="7772400" cy="4572000"/>
          </a:xfrm>
        </p:spPr>
        <p:txBody>
          <a:bodyPr anchor="b">
            <a:normAutofit/>
          </a:bodyPr>
          <a:lstStyle>
            <a:lvl1pPr algn="l">
              <a:defRPr sz="9400">
                <a:solidFill>
                  <a:schemeClr val="tx2"/>
                </a:solidFill>
              </a:defRPr>
            </a:lvl1pPr>
          </a:lstStyle>
          <a:p>
            <a:r>
              <a:rPr lang="en-US"/>
              <a:t>Click to edit Master 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74320" y="6453002"/>
            <a:ext cx="3494314" cy="365125"/>
          </a:xfrm>
        </p:spPr>
        <p:txBody>
          <a:bodyPr/>
          <a:lstStyle>
            <a:lvl1pPr>
              <a:defRPr>
                <a:solidFill>
                  <a:schemeClr val="tx2"/>
                </a:solidFill>
              </a:defRPr>
            </a:lvl1pPr>
          </a:lstStyle>
          <a:p>
            <a:fld id="{8E1069D6-A2C3-AD44-ACFC-2D3F174E0036}" type="datetime1">
              <a:rPr lang="en-US" smtClean="0"/>
              <a:pPr/>
              <a:t>11/19/2025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2"/>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82918035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0" tIns="0" rIns="0" bIns="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12647" y="6453002"/>
            <a:ext cx="3494314" cy="365125"/>
          </a:xfrm>
          <a:prstGeom prst="rect">
            <a:avLst/>
          </a:prstGeom>
        </p:spPr>
        <p:txBody>
          <a:bodyPr vert="horz" lIns="0" tIns="0" rIns="0" bIns="0" rtlCol="0" anchor="ctr"/>
          <a:lstStyle>
            <a:lvl1pPr algn="l">
              <a:defRPr sz="900" b="0" i="0" cap="all" spc="30" baseline="0">
                <a:solidFill>
                  <a:schemeClr val="tx2"/>
                </a:solidFill>
                <a:latin typeface="+mn-lt"/>
              </a:defRPr>
            </a:lvl1pPr>
          </a:lstStyle>
          <a:p>
            <a:fld id="{3C3B47DE-62A0-AF46-ADBD-5FB8AD4BE9DF}" type="datetime1">
              <a:rPr lang="en-US" smtClean="0"/>
              <a:pPr/>
              <a:t>11/19/2025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085041" y="6453002"/>
            <a:ext cx="2805405" cy="365125"/>
          </a:xfrm>
          <a:prstGeom prst="rect">
            <a:avLst/>
          </a:prstGeom>
        </p:spPr>
        <p:txBody>
          <a:bodyPr vert="horz" lIns="0" tIns="0" rIns="0" bIns="0" rtlCol="0" anchor="ctr"/>
          <a:lstStyle>
            <a:lvl1pPr algn="r">
              <a:defRPr sz="900" b="0" i="0" cap="all" spc="30" baseline="0">
                <a:solidFill>
                  <a:schemeClr val="tx2"/>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0840682" y="6453002"/>
            <a:ext cx="429207" cy="365125"/>
          </a:xfrm>
          <a:prstGeom prst="rect">
            <a:avLst/>
          </a:prstGeom>
        </p:spPr>
        <p:txBody>
          <a:bodyPr vert="horz" lIns="0" tIns="0" rIns="0" bIns="0" rtlCol="0" anchor="ctr"/>
          <a:lstStyle>
            <a:lvl1pPr algn="r">
              <a:defRPr sz="900" b="0" i="0" cap="all" spc="30" baseline="0">
                <a:solidFill>
                  <a:schemeClr val="tx2"/>
                </a:solidFill>
                <a:latin typeface="+mn-lt"/>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431803382"/>
      </p:ext>
    </p:extLst>
  </p:cSld>
  <p:clrMap bg1="lt1" tx1="dk1" bg2="lt2" tx2="dk2" accent1="accent1" accent2="accent2" accent3="accent3" accent4="accent4" accent5="accent5" accent6="accent6" hlink="hlink" folHlink="folHlink"/>
  <p:sldLayoutIdLst>
    <p:sldLayoutId id="2147484224" r:id="rId1"/>
    <p:sldLayoutId id="2147484226" r:id="rId2"/>
    <p:sldLayoutId id="2147484228" r:id="rId3"/>
    <p:sldLayoutId id="2147484229" r:id="rId4"/>
    <p:sldLayoutId id="2147484230" r:id="rId5"/>
    <p:sldLayoutId id="2147484231" r:id="rId6"/>
    <p:sldLayoutId id="2147484233" r:id="rId7"/>
    <p:sldLayoutId id="2147484232"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5" r:id="rId19"/>
    <p:sldLayoutId id="2147484244" r:id="rId20"/>
    <p:sldLayoutId id="2147484227" r:id="rId21"/>
    <p:sldLayoutId id="2147484246" r:id="rId22"/>
    <p:sldLayoutId id="2147484247" r:id="rId23"/>
    <p:sldLayoutId id="2147484251" r:id="rId24"/>
    <p:sldLayoutId id="2147484252" r:id="rId25"/>
    <p:sldLayoutId id="2147484253" r:id="rId26"/>
    <p:sldLayoutId id="2147484254" r:id="rId27"/>
    <p:sldLayoutId id="2147484255" r:id="rId28"/>
    <p:sldLayoutId id="2147484256" r:id="rId29"/>
    <p:sldLayoutId id="2147484257" r:id="rId30"/>
    <p:sldLayoutId id="2147484258" r:id="rId31"/>
    <p:sldLayoutId id="2147484259" r:id="rId32"/>
    <p:sldLayoutId id="2147484260" r:id="rId33"/>
    <p:sldLayoutId id="2147484261" r:id="rId34"/>
    <p:sldLayoutId id="2147484262" r:id="rId35"/>
    <p:sldLayoutId id="2147484263" r:id="rId36"/>
    <p:sldLayoutId id="2147484264" r:id="rId37"/>
    <p:sldLayoutId id="2147484265" r:id="rId38"/>
    <p:sldLayoutId id="2147484248" r:id="rId39"/>
    <p:sldLayoutId id="2147484249" r:id="rId40"/>
    <p:sldLayoutId id="2147484250" r:id="rId41"/>
    <p:sldLayoutId id="2147484266" r:id="rId42"/>
    <p:sldLayoutId id="2147484268" r:id="rId43"/>
    <p:sldLayoutId id="2147484269" r:id="rId44"/>
    <p:sldLayoutId id="2147484267" r:id="rId45"/>
    <p:sldLayoutId id="2147484270" r:id="rId46"/>
    <p:sldLayoutId id="2147484271" r:id="rId47"/>
    <p:sldLayoutId id="2147484273" r:id="rId48"/>
    <p:sldLayoutId id="2147484272" r:id="rId49"/>
    <p:sldLayoutId id="2147484274" r:id="rId50"/>
    <p:sldLayoutId id="2147484275" r:id="rId51"/>
    <p:sldLayoutId id="2147484276" r:id="rId52"/>
    <p:sldLayoutId id="2147484277" r:id="rId53"/>
    <p:sldLayoutId id="2147484278" r:id="rId54"/>
    <p:sldLayoutId id="2147484279" r:id="rId55"/>
    <p:sldLayoutId id="2147484280" r:id="rId56"/>
    <p:sldLayoutId id="2147484281" r:id="rId57"/>
    <p:sldLayoutId id="2147484282" r:id="rId58"/>
    <p:sldLayoutId id="2147484283" r:id="rId59"/>
    <p:sldLayoutId id="2147484284" r:id="rId60"/>
    <p:sldLayoutId id="2147484285" r:id="rId61"/>
    <p:sldLayoutId id="2147484287" r:id="rId62"/>
    <p:sldLayoutId id="2147484286" r:id="rId63"/>
    <p:sldLayoutId id="2147484225" r:id="rId64"/>
  </p:sldLayoutIdLst>
  <p:hf sldNum="0" hdr="0" ftr="0" dt="0"/>
  <p:txStyles>
    <p:titleStyle>
      <a:lvl1pPr algn="l" defTabSz="914400" rtl="0" eaLnBrk="1" latinLnBrk="0" hangingPunct="1">
        <a:lnSpc>
          <a:spcPct val="80000"/>
        </a:lnSpc>
        <a:spcBef>
          <a:spcPct val="0"/>
        </a:spcBef>
        <a:buNone/>
        <a:defRPr sz="6200" b="0" i="0" kern="1200" cap="all" spc="-90" baseline="0">
          <a:solidFill>
            <a:schemeClr val="tx2"/>
          </a:solidFill>
          <a:latin typeface="+mj-lt"/>
          <a:ea typeface="+mj-ea"/>
          <a:cs typeface="+mj-cs"/>
        </a:defRPr>
      </a:lvl1pPr>
    </p:titleStyle>
    <p:bodyStyle>
      <a:lvl1pPr marL="228600" indent="-228600" algn="l" defTabSz="914400" rtl="0" eaLnBrk="1" latinLnBrk="0" hangingPunct="1">
        <a:lnSpc>
          <a:spcPct val="105000"/>
        </a:lnSpc>
        <a:spcBef>
          <a:spcPts val="1000"/>
        </a:spcBef>
        <a:buFont typeface="Arial" panose="020B0604020202020204" pitchFamily="34" charset="0"/>
        <a:buChar char="•"/>
        <a:defRPr sz="1800" b="0" i="0" kern="1200" spc="30" baseline="0">
          <a:solidFill>
            <a:schemeClr val="tx2"/>
          </a:solidFill>
          <a:latin typeface="+mn-lt"/>
          <a:ea typeface="+mn-ea"/>
          <a:cs typeface="+mn-cs"/>
        </a:defRPr>
      </a:lvl1pPr>
      <a:lvl2pPr marL="457200" indent="-228600" algn="l" defTabSz="914400" rtl="0" eaLnBrk="1" latinLnBrk="0" hangingPunct="1">
        <a:lnSpc>
          <a:spcPct val="105000"/>
        </a:lnSpc>
        <a:spcBef>
          <a:spcPts val="500"/>
        </a:spcBef>
        <a:buFont typeface="Arial" panose="020B0604020202020204" pitchFamily="34" charset="0"/>
        <a:buChar char="•"/>
        <a:defRPr sz="1600" b="0" i="0" kern="1200" spc="30" baseline="0">
          <a:solidFill>
            <a:schemeClr val="tx2"/>
          </a:solidFill>
          <a:latin typeface="+mn-lt"/>
          <a:ea typeface="+mn-ea"/>
          <a:cs typeface="+mn-cs"/>
        </a:defRPr>
      </a:lvl2pPr>
      <a:lvl3pPr marL="685800" indent="-228600" algn="l" defTabSz="914400" rtl="0" eaLnBrk="1" latinLnBrk="0" hangingPunct="1">
        <a:lnSpc>
          <a:spcPct val="105000"/>
        </a:lnSpc>
        <a:spcBef>
          <a:spcPts val="500"/>
        </a:spcBef>
        <a:buFont typeface="Arial" panose="020B0604020202020204" pitchFamily="34" charset="0"/>
        <a:buChar char="•"/>
        <a:defRPr sz="1400" b="0" i="0" kern="1200" spc="30" baseline="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57.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5.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57989-07E4-B482-9F2A-EBF670F7FA92}"/>
              </a:ext>
            </a:extLst>
          </p:cNvPr>
          <p:cNvSpPr>
            <a:spLocks noGrp="1"/>
          </p:cNvSpPr>
          <p:nvPr>
            <p:ph type="ctrTitle"/>
          </p:nvPr>
        </p:nvSpPr>
        <p:spPr>
          <a:xfrm>
            <a:off x="634030" y="634044"/>
            <a:ext cx="10923934" cy="4227782"/>
          </a:xfrm>
        </p:spPr>
        <p:txBody>
          <a:bodyPr/>
          <a:lstStyle/>
          <a:p>
            <a:r>
              <a:rPr lang="en-US" b="1"/>
              <a:t>Rethinking deepfake detection</a:t>
            </a:r>
          </a:p>
        </p:txBody>
      </p:sp>
      <p:sp>
        <p:nvSpPr>
          <p:cNvPr id="3" name="Subtitle 2">
            <a:extLst>
              <a:ext uri="{FF2B5EF4-FFF2-40B4-BE49-F238E27FC236}">
                <a16:creationId xmlns:a16="http://schemas.microsoft.com/office/drawing/2014/main" id="{363CF5F8-0028-8636-5006-5D5C52B32774}"/>
              </a:ext>
            </a:extLst>
          </p:cNvPr>
          <p:cNvSpPr>
            <a:spLocks noGrp="1"/>
          </p:cNvSpPr>
          <p:nvPr>
            <p:ph type="subTitle" idx="1"/>
          </p:nvPr>
        </p:nvSpPr>
        <p:spPr>
          <a:xfrm>
            <a:off x="634030" y="5856285"/>
            <a:ext cx="9424374" cy="365760"/>
          </a:xfrm>
        </p:spPr>
        <p:txBody>
          <a:bodyPr/>
          <a:lstStyle/>
          <a:p>
            <a:r>
              <a:rPr lang="en-US"/>
              <a:t>Gabriel Simiyu and Jazper Toralba</a:t>
            </a:r>
          </a:p>
        </p:txBody>
      </p:sp>
    </p:spTree>
    <p:extLst>
      <p:ext uri="{BB962C8B-B14F-4D97-AF65-F5344CB8AC3E}">
        <p14:creationId xmlns:p14="http://schemas.microsoft.com/office/powerpoint/2010/main" val="1773831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3AF40-334F-BB78-7592-0361C0B72E89}"/>
              </a:ext>
            </a:extLst>
          </p:cNvPr>
          <p:cNvSpPr>
            <a:spLocks noGrp="1"/>
          </p:cNvSpPr>
          <p:nvPr>
            <p:ph type="title"/>
          </p:nvPr>
        </p:nvSpPr>
        <p:spPr>
          <a:xfrm>
            <a:off x="618664" y="314024"/>
            <a:ext cx="10653578" cy="1132258"/>
          </a:xfrm>
        </p:spPr>
        <p:txBody>
          <a:bodyPr/>
          <a:lstStyle/>
          <a:p>
            <a:pPr algn="ctr"/>
            <a:r>
              <a:rPr lang="en-US" b="1"/>
              <a:t>Up-sampling operation</a:t>
            </a:r>
          </a:p>
        </p:txBody>
      </p:sp>
      <p:pic>
        <p:nvPicPr>
          <p:cNvPr id="6" name="Picture 5">
            <a:extLst>
              <a:ext uri="{FF2B5EF4-FFF2-40B4-BE49-F238E27FC236}">
                <a16:creationId xmlns:a16="http://schemas.microsoft.com/office/drawing/2014/main" id="{8AA4C2F6-FA87-350D-FCF3-257525908306}"/>
              </a:ext>
            </a:extLst>
          </p:cNvPr>
          <p:cNvPicPr>
            <a:picLocks noChangeAspect="1"/>
          </p:cNvPicPr>
          <p:nvPr/>
        </p:nvPicPr>
        <p:blipFill>
          <a:blip r:embed="rId3"/>
          <a:stretch>
            <a:fillRect/>
          </a:stretch>
        </p:blipFill>
        <p:spPr>
          <a:xfrm>
            <a:off x="1342128" y="1742671"/>
            <a:ext cx="2048161" cy="2181529"/>
          </a:xfrm>
          <a:prstGeom prst="rect">
            <a:avLst/>
          </a:prstGeom>
        </p:spPr>
      </p:pic>
      <p:pic>
        <p:nvPicPr>
          <p:cNvPr id="8" name="Picture 7">
            <a:extLst>
              <a:ext uri="{FF2B5EF4-FFF2-40B4-BE49-F238E27FC236}">
                <a16:creationId xmlns:a16="http://schemas.microsoft.com/office/drawing/2014/main" id="{2D302E07-6B4C-0B21-0A74-E309758943AC}"/>
              </a:ext>
            </a:extLst>
          </p:cNvPr>
          <p:cNvPicPr>
            <a:picLocks noChangeAspect="1"/>
          </p:cNvPicPr>
          <p:nvPr/>
        </p:nvPicPr>
        <p:blipFill>
          <a:blip r:embed="rId4"/>
          <a:stretch>
            <a:fillRect/>
          </a:stretch>
        </p:blipFill>
        <p:spPr>
          <a:xfrm>
            <a:off x="8500617" y="1742669"/>
            <a:ext cx="1924319" cy="2181529"/>
          </a:xfrm>
          <a:prstGeom prst="rect">
            <a:avLst/>
          </a:prstGeom>
        </p:spPr>
      </p:pic>
      <p:sp>
        <p:nvSpPr>
          <p:cNvPr id="17" name="Arrow: Right 16">
            <a:extLst>
              <a:ext uri="{FF2B5EF4-FFF2-40B4-BE49-F238E27FC236}">
                <a16:creationId xmlns:a16="http://schemas.microsoft.com/office/drawing/2014/main" id="{6DB570E1-A8CD-3D4D-EFBA-D19283903721}"/>
              </a:ext>
            </a:extLst>
          </p:cNvPr>
          <p:cNvSpPr/>
          <p:nvPr/>
        </p:nvSpPr>
        <p:spPr>
          <a:xfrm>
            <a:off x="3832726" y="1899482"/>
            <a:ext cx="4225454" cy="186790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solidFill>
                  <a:schemeClr val="bg2"/>
                </a:solidFill>
              </a:rPr>
              <a:t>2 x Nearest Neighbor Up-sampling</a:t>
            </a:r>
          </a:p>
        </p:txBody>
      </p:sp>
      <p:sp>
        <p:nvSpPr>
          <p:cNvPr id="18" name="TextBox 17">
            <a:extLst>
              <a:ext uri="{FF2B5EF4-FFF2-40B4-BE49-F238E27FC236}">
                <a16:creationId xmlns:a16="http://schemas.microsoft.com/office/drawing/2014/main" id="{FACBE76F-450D-2474-2794-EFBBFDE7951B}"/>
              </a:ext>
            </a:extLst>
          </p:cNvPr>
          <p:cNvSpPr txBox="1"/>
          <p:nvPr/>
        </p:nvSpPr>
        <p:spPr>
          <a:xfrm>
            <a:off x="2593808" y="4220587"/>
            <a:ext cx="7004384" cy="1785104"/>
          </a:xfrm>
          <a:prstGeom prst="rect">
            <a:avLst/>
          </a:prstGeom>
          <a:noFill/>
        </p:spPr>
        <p:txBody>
          <a:bodyPr wrap="square" rtlCol="0">
            <a:spAutoFit/>
          </a:bodyPr>
          <a:lstStyle/>
          <a:p>
            <a:r>
              <a:rPr lang="en-US" sz="2000" b="1"/>
              <a:t>Why this matters for NPR</a:t>
            </a:r>
          </a:p>
          <a:p>
            <a:pPr marL="285750" indent="-285750">
              <a:buFont typeface="Arial" panose="020B0604020202020204" pitchFamily="34" charset="0"/>
              <a:buChar char="•"/>
            </a:pPr>
            <a:r>
              <a:rPr lang="en-US"/>
              <a:t>NPR Formula: </a:t>
            </a:r>
            <a:r>
              <a:rPr lang="en-US" err="1"/>
              <a:t>V_c</a:t>
            </a:r>
            <a:r>
              <a:rPr lang="en-US"/>
              <a:t> = {w_1 – </a:t>
            </a:r>
            <a:r>
              <a:rPr lang="en-US" err="1"/>
              <a:t>w_j</a:t>
            </a:r>
            <a:r>
              <a:rPr lang="en-US"/>
              <a:t>, w2 –</a:t>
            </a:r>
            <a:r>
              <a:rPr lang="en-US" err="1"/>
              <a:t>w_j</a:t>
            </a:r>
            <a:r>
              <a:rPr lang="en-US"/>
              <a:t>, w_3 – </a:t>
            </a:r>
            <a:r>
              <a:rPr lang="en-US" err="1"/>
              <a:t>w_j</a:t>
            </a:r>
            <a:r>
              <a:rPr lang="en-US"/>
              <a:t>, w_4 – </a:t>
            </a:r>
            <a:r>
              <a:rPr lang="en-US" err="1"/>
              <a:t>w_j</a:t>
            </a:r>
            <a:r>
              <a:rPr lang="en-US"/>
              <a:t>}</a:t>
            </a:r>
          </a:p>
          <a:p>
            <a:pPr marL="285750" indent="-285750">
              <a:buFont typeface="Arial" panose="020B0604020202020204" pitchFamily="34" charset="0"/>
              <a:buChar char="•"/>
            </a:pPr>
            <a:r>
              <a:rPr lang="en-US"/>
              <a:t>For perfect up sampling all differences would be 0</a:t>
            </a:r>
          </a:p>
          <a:p>
            <a:pPr marL="285750" indent="-285750">
              <a:buFont typeface="Arial" panose="020B0604020202020204" pitchFamily="34" charset="0"/>
              <a:buChar char="•"/>
            </a:pPr>
            <a:r>
              <a:rPr lang="en-US"/>
              <a:t>After CNN processing small but detectable correlation remains</a:t>
            </a:r>
          </a:p>
          <a:p>
            <a:pPr marL="285750" indent="-285750">
              <a:buFont typeface="Arial" panose="020B0604020202020204" pitchFamily="34" charset="0"/>
              <a:buChar char="•"/>
            </a:pPr>
            <a:r>
              <a:rPr lang="en-US" b="1" u="sng"/>
              <a:t>Real Images:</a:t>
            </a:r>
            <a:r>
              <a:rPr lang="en-US"/>
              <a:t> Large NPR differences (i.e. natural variation)</a:t>
            </a:r>
          </a:p>
          <a:p>
            <a:pPr marL="285750" indent="-285750">
              <a:buFont typeface="Arial" panose="020B0604020202020204" pitchFamily="34" charset="0"/>
              <a:buChar char="•"/>
            </a:pPr>
            <a:r>
              <a:rPr lang="en-US" b="1" u="sng"/>
              <a:t>Fake Images</a:t>
            </a:r>
            <a:r>
              <a:rPr lang="en-US"/>
              <a:t>: Small NPR differences (i.e. up-sampling residue)</a:t>
            </a:r>
            <a:endParaRPr lang="en-US" b="1" u="sng"/>
          </a:p>
        </p:txBody>
      </p:sp>
    </p:spTree>
    <p:extLst>
      <p:ext uri="{BB962C8B-B14F-4D97-AF65-F5344CB8AC3E}">
        <p14:creationId xmlns:p14="http://schemas.microsoft.com/office/powerpoint/2010/main" val="291660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BE3F9-B721-9D38-AB9F-D4DC2F298CD4}"/>
              </a:ext>
            </a:extLst>
          </p:cNvPr>
          <p:cNvSpPr>
            <a:spLocks noGrp="1"/>
          </p:cNvSpPr>
          <p:nvPr>
            <p:ph type="ctrTitle"/>
          </p:nvPr>
        </p:nvSpPr>
        <p:spPr>
          <a:xfrm>
            <a:off x="7168895" y="493295"/>
            <a:ext cx="4361688" cy="1747290"/>
          </a:xfrm>
        </p:spPr>
        <p:txBody>
          <a:bodyPr anchor="b">
            <a:normAutofit/>
          </a:bodyPr>
          <a:lstStyle/>
          <a:p>
            <a:r>
              <a:rPr lang="en-US"/>
              <a:t>Why this works</a:t>
            </a:r>
          </a:p>
        </p:txBody>
      </p:sp>
      <p:sp>
        <p:nvSpPr>
          <p:cNvPr id="4" name="Content Placeholder 3">
            <a:extLst>
              <a:ext uri="{FF2B5EF4-FFF2-40B4-BE49-F238E27FC236}">
                <a16:creationId xmlns:a16="http://schemas.microsoft.com/office/drawing/2014/main" id="{15F4CDED-CB5C-3086-9D6A-5AC2A42CE983}"/>
              </a:ext>
            </a:extLst>
          </p:cNvPr>
          <p:cNvSpPr>
            <a:spLocks noGrp="1"/>
          </p:cNvSpPr>
          <p:nvPr>
            <p:ph type="subTitle" idx="1"/>
          </p:nvPr>
        </p:nvSpPr>
        <p:spPr>
          <a:xfrm>
            <a:off x="7168895" y="2482379"/>
            <a:ext cx="4361687" cy="1184585"/>
          </a:xfrm>
        </p:spPr>
        <p:txBody>
          <a:bodyPr anchor="t">
            <a:noAutofit/>
          </a:bodyPr>
          <a:lstStyle/>
          <a:p>
            <a:pPr>
              <a:lnSpc>
                <a:spcPct val="95000"/>
              </a:lnSpc>
            </a:pPr>
            <a:r>
              <a:rPr lang="en-US" sz="2000" b="1"/>
              <a:t>Three properties make NPR powerful</a:t>
            </a:r>
          </a:p>
          <a:p>
            <a:pPr marL="457200" indent="-457200">
              <a:lnSpc>
                <a:spcPct val="95000"/>
              </a:lnSpc>
              <a:buFont typeface="+mj-lt"/>
              <a:buAutoNum type="arabicPeriod"/>
            </a:pPr>
            <a:r>
              <a:rPr lang="en-US" sz="1200" b="1" u="sng"/>
              <a:t>Translation invariance</a:t>
            </a:r>
            <a:r>
              <a:rPr lang="en-US" sz="1200" b="1"/>
              <a:t>:</a:t>
            </a:r>
            <a:r>
              <a:rPr lang="en-US" sz="1200"/>
              <a:t> CNNs preserve the up-sampling trace</a:t>
            </a:r>
          </a:p>
          <a:p>
            <a:pPr marL="457200" indent="-457200">
              <a:lnSpc>
                <a:spcPct val="95000"/>
              </a:lnSpc>
              <a:buFont typeface="+mj-lt"/>
              <a:buAutoNum type="arabicPeriod"/>
            </a:pPr>
            <a:r>
              <a:rPr lang="en-US" sz="1200" b="1" u="sng"/>
              <a:t>Local correlations</a:t>
            </a:r>
            <a:r>
              <a:rPr lang="en-US" sz="1200" b="1"/>
              <a:t>:</a:t>
            </a:r>
            <a:r>
              <a:rPr lang="en-US" sz="1200"/>
              <a:t> correlation remains even after generators add detail</a:t>
            </a:r>
          </a:p>
          <a:p>
            <a:pPr marL="457200" indent="-457200">
              <a:lnSpc>
                <a:spcPct val="95000"/>
              </a:lnSpc>
              <a:buFont typeface="+mj-lt"/>
              <a:buAutoNum type="arabicPeriod"/>
            </a:pPr>
            <a:r>
              <a:rPr lang="en-US" sz="1200" b="1" u="sng"/>
              <a:t>Relative Measurements</a:t>
            </a:r>
            <a:r>
              <a:rPr lang="en-US" sz="1200" b="1"/>
              <a:t>: </a:t>
            </a:r>
            <a:r>
              <a:rPr lang="en-US" sz="1200"/>
              <a:t>resilient to different image content</a:t>
            </a:r>
          </a:p>
          <a:p>
            <a:pPr>
              <a:lnSpc>
                <a:spcPct val="95000"/>
              </a:lnSpc>
            </a:pPr>
            <a:endParaRPr lang="en-US" sz="1000" b="1" u="sng"/>
          </a:p>
          <a:p>
            <a:pPr>
              <a:lnSpc>
                <a:spcPct val="95000"/>
              </a:lnSpc>
            </a:pPr>
            <a:endParaRPr lang="en-US" sz="1000" b="1" u="sng"/>
          </a:p>
        </p:txBody>
      </p:sp>
      <p:pic>
        <p:nvPicPr>
          <p:cNvPr id="10" name="Picture 9">
            <a:extLst>
              <a:ext uri="{FF2B5EF4-FFF2-40B4-BE49-F238E27FC236}">
                <a16:creationId xmlns:a16="http://schemas.microsoft.com/office/drawing/2014/main" id="{1D3A53F2-78E1-CC3F-DFF1-EFF5FB63F9EE}"/>
              </a:ext>
            </a:extLst>
          </p:cNvPr>
          <p:cNvPicPr>
            <a:picLocks noChangeAspect="1"/>
          </p:cNvPicPr>
          <p:nvPr/>
        </p:nvPicPr>
        <p:blipFill>
          <a:blip r:embed="rId3"/>
          <a:stretch>
            <a:fillRect/>
          </a:stretch>
        </p:blipFill>
        <p:spPr>
          <a:xfrm>
            <a:off x="451185" y="768305"/>
            <a:ext cx="5741030" cy="4612735"/>
          </a:xfrm>
          <a:prstGeom prst="rect">
            <a:avLst/>
          </a:prstGeom>
        </p:spPr>
      </p:pic>
      <p:sp>
        <p:nvSpPr>
          <p:cNvPr id="11" name="Content Placeholder 3">
            <a:extLst>
              <a:ext uri="{FF2B5EF4-FFF2-40B4-BE49-F238E27FC236}">
                <a16:creationId xmlns:a16="http://schemas.microsoft.com/office/drawing/2014/main" id="{172182C3-C19A-E05B-F66E-9F73CD6F05DD}"/>
              </a:ext>
            </a:extLst>
          </p:cNvPr>
          <p:cNvSpPr txBox="1">
            <a:spLocks/>
          </p:cNvSpPr>
          <p:nvPr/>
        </p:nvSpPr>
        <p:spPr>
          <a:xfrm>
            <a:off x="7168894" y="4325352"/>
            <a:ext cx="4361687" cy="1840832"/>
          </a:xfrm>
          <a:prstGeom prst="rect">
            <a:avLst/>
          </a:prstGeom>
        </p:spPr>
        <p:txBody>
          <a:bodyPr vert="horz" lIns="0" tIns="0" rIns="0" bIns="0" rtlCol="0" anchor="t">
            <a:normAutofit lnSpcReduction="10000"/>
          </a:bodyPr>
          <a:lstStyle>
            <a:lvl1pPr marL="0" indent="0" algn="l" defTabSz="914400" rtl="0" eaLnBrk="1" latinLnBrk="0" hangingPunct="1">
              <a:lnSpc>
                <a:spcPct val="105000"/>
              </a:lnSpc>
              <a:spcBef>
                <a:spcPts val="1000"/>
              </a:spcBef>
              <a:buFont typeface="Arial" panose="020B0604020202020204" pitchFamily="34" charset="0"/>
              <a:buNone/>
              <a:defRPr sz="1800" b="0" i="0" kern="1200" spc="30" baseline="0">
                <a:solidFill>
                  <a:schemeClr val="tx2"/>
                </a:solidFill>
                <a:latin typeface="+mn-lt"/>
                <a:ea typeface="+mn-ea"/>
                <a:cs typeface="+mn-cs"/>
              </a:defRPr>
            </a:lvl1pPr>
            <a:lvl2pPr marL="457200" indent="0" algn="ctr" defTabSz="914400" rtl="0" eaLnBrk="1" latinLnBrk="0" hangingPunct="1">
              <a:lnSpc>
                <a:spcPct val="105000"/>
              </a:lnSpc>
              <a:spcBef>
                <a:spcPts val="500"/>
              </a:spcBef>
              <a:buFont typeface="Arial" panose="020B0604020202020204" pitchFamily="34" charset="0"/>
              <a:buNone/>
              <a:defRPr sz="2000" b="0" i="0" kern="1200" spc="30" baseline="0">
                <a:solidFill>
                  <a:schemeClr val="tx2"/>
                </a:solidFill>
                <a:latin typeface="+mn-lt"/>
                <a:ea typeface="+mn-ea"/>
                <a:cs typeface="+mn-cs"/>
              </a:defRPr>
            </a:lvl2pPr>
            <a:lvl3pPr marL="914400" indent="0" algn="ctr" defTabSz="914400" rtl="0" eaLnBrk="1" latinLnBrk="0" hangingPunct="1">
              <a:lnSpc>
                <a:spcPct val="105000"/>
              </a:lnSpc>
              <a:spcBef>
                <a:spcPts val="500"/>
              </a:spcBef>
              <a:buFont typeface="Arial" panose="020B0604020202020204" pitchFamily="34" charset="0"/>
              <a:buNone/>
              <a:defRPr sz="1800" b="0" i="0" kern="1200" spc="30" baseline="0">
                <a:solidFill>
                  <a:schemeClr val="tx2"/>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95000"/>
              </a:lnSpc>
            </a:pPr>
            <a:r>
              <a:rPr lang="en-US" sz="2000" b="1"/>
              <a:t>Experiment Design</a:t>
            </a:r>
          </a:p>
          <a:p>
            <a:pPr marL="171450" indent="-171450">
              <a:lnSpc>
                <a:spcPct val="95000"/>
              </a:lnSpc>
              <a:buFont typeface="Arial" panose="020B0604020202020204" pitchFamily="34" charset="0"/>
              <a:buChar char="•"/>
            </a:pPr>
            <a:r>
              <a:rPr lang="en-US" sz="1200" b="1" u="sng"/>
              <a:t>Training</a:t>
            </a:r>
            <a:r>
              <a:rPr lang="en-US" sz="1200" b="1"/>
              <a:t>: </a:t>
            </a:r>
            <a:r>
              <a:rPr lang="en-US" sz="1200"/>
              <a:t>Only ProGAN images </a:t>
            </a:r>
          </a:p>
          <a:p>
            <a:pPr marL="628650" lvl="1" indent="-171450" algn="l">
              <a:lnSpc>
                <a:spcPct val="95000"/>
              </a:lnSpc>
              <a:buFont typeface="Arial" panose="020B0604020202020204" pitchFamily="34" charset="0"/>
              <a:buChar char="•"/>
            </a:pPr>
            <a:r>
              <a:rPr lang="en-US" sz="1400"/>
              <a:t>(4 classes: car, cat, chair, horse)</a:t>
            </a:r>
            <a:endParaRPr lang="en-US" sz="1400" b="1"/>
          </a:p>
          <a:p>
            <a:pPr marL="171450" indent="-171450">
              <a:lnSpc>
                <a:spcPct val="95000"/>
              </a:lnSpc>
              <a:buFont typeface="Arial" panose="020B0604020202020204" pitchFamily="34" charset="0"/>
              <a:buChar char="•"/>
            </a:pPr>
            <a:r>
              <a:rPr lang="en-US" sz="1200" b="1" u="sng"/>
              <a:t>Testing</a:t>
            </a:r>
            <a:r>
              <a:rPr lang="en-US" sz="1200" b="1"/>
              <a:t>: </a:t>
            </a:r>
            <a:r>
              <a:rPr lang="en-US" sz="1200"/>
              <a:t>28 different Models</a:t>
            </a:r>
          </a:p>
          <a:p>
            <a:pPr marL="628650" lvl="1" indent="-171450" algn="l">
              <a:lnSpc>
                <a:spcPct val="95000"/>
              </a:lnSpc>
              <a:buFont typeface="Arial" panose="020B0604020202020204" pitchFamily="34" charset="0"/>
              <a:buChar char="•"/>
            </a:pPr>
            <a:r>
              <a:rPr lang="en-US" sz="1200"/>
              <a:t>17 GANs (including StyleGAN, </a:t>
            </a:r>
            <a:r>
              <a:rPr lang="en-US" sz="1200" err="1"/>
              <a:t>BigGAN</a:t>
            </a:r>
            <a:r>
              <a:rPr lang="en-US" sz="1200"/>
              <a:t>, </a:t>
            </a:r>
            <a:r>
              <a:rPr lang="en-US" sz="1200" err="1"/>
              <a:t>CycleGAN</a:t>
            </a:r>
            <a:r>
              <a:rPr lang="en-US" sz="1200"/>
              <a:t>, etc.)</a:t>
            </a:r>
          </a:p>
          <a:p>
            <a:pPr marL="628650" lvl="1" indent="-171450" algn="l">
              <a:lnSpc>
                <a:spcPct val="95000"/>
              </a:lnSpc>
              <a:buFont typeface="Arial" panose="020B0604020202020204" pitchFamily="34" charset="0"/>
              <a:buChar char="•"/>
            </a:pPr>
            <a:r>
              <a:rPr lang="en-US" sz="1200"/>
              <a:t>11 Diffusion models (DDPM, Stable Diffusion, DALL-E, Midjourney, etc.)</a:t>
            </a:r>
          </a:p>
          <a:p>
            <a:pPr marL="171450" indent="-171450">
              <a:lnSpc>
                <a:spcPct val="95000"/>
              </a:lnSpc>
              <a:buFont typeface="Arial" panose="020B0604020202020204" pitchFamily="34" charset="0"/>
              <a:buChar char="•"/>
            </a:pPr>
            <a:endParaRPr lang="en-US" sz="1400" b="1" u="sng"/>
          </a:p>
          <a:p>
            <a:pPr>
              <a:lnSpc>
                <a:spcPct val="95000"/>
              </a:lnSpc>
            </a:pPr>
            <a:endParaRPr lang="en-US" sz="1000" b="1" u="sng"/>
          </a:p>
        </p:txBody>
      </p:sp>
    </p:spTree>
    <p:extLst>
      <p:ext uri="{BB962C8B-B14F-4D97-AF65-F5344CB8AC3E}">
        <p14:creationId xmlns:p14="http://schemas.microsoft.com/office/powerpoint/2010/main" val="269171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27380-A532-66A4-50B3-112ED802AFD3}"/>
              </a:ext>
            </a:extLst>
          </p:cNvPr>
          <p:cNvSpPr>
            <a:spLocks noGrp="1"/>
          </p:cNvSpPr>
          <p:nvPr>
            <p:ph type="title"/>
          </p:nvPr>
        </p:nvSpPr>
        <p:spPr>
          <a:xfrm>
            <a:off x="634023" y="5107964"/>
            <a:ext cx="9980965" cy="1115036"/>
          </a:xfrm>
        </p:spPr>
        <p:txBody>
          <a:bodyPr>
            <a:normAutofit/>
          </a:bodyPr>
          <a:lstStyle/>
          <a:p>
            <a:r>
              <a:rPr lang="en-US" sz="2400" b="1"/>
              <a:t>Mean accuracy across 28 different generators using NPR with ProGAN training only</a:t>
            </a:r>
          </a:p>
        </p:txBody>
      </p:sp>
      <p:sp>
        <p:nvSpPr>
          <p:cNvPr id="3" name="Content Placeholder 2">
            <a:extLst>
              <a:ext uri="{FF2B5EF4-FFF2-40B4-BE49-F238E27FC236}">
                <a16:creationId xmlns:a16="http://schemas.microsoft.com/office/drawing/2014/main" id="{F617F2BB-F067-C1A6-62D5-1F8FF64A2B83}"/>
              </a:ext>
            </a:extLst>
          </p:cNvPr>
          <p:cNvSpPr>
            <a:spLocks noGrp="1"/>
          </p:cNvSpPr>
          <p:nvPr>
            <p:ph sz="quarter" idx="13"/>
          </p:nvPr>
        </p:nvSpPr>
        <p:spPr>
          <a:xfrm>
            <a:off x="384326" y="865000"/>
            <a:ext cx="11173651" cy="4242964"/>
          </a:xfrm>
        </p:spPr>
        <p:txBody>
          <a:bodyPr/>
          <a:lstStyle/>
          <a:p>
            <a:r>
              <a:rPr lang="en-US" sz="34000" b="1"/>
              <a:t>92.2%</a:t>
            </a:r>
          </a:p>
        </p:txBody>
      </p:sp>
    </p:spTree>
    <p:extLst>
      <p:ext uri="{BB962C8B-B14F-4D97-AF65-F5344CB8AC3E}">
        <p14:creationId xmlns:p14="http://schemas.microsoft.com/office/powerpoint/2010/main" val="1093627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6C4EFC-2D81-7F69-9A35-F45ADC278DB0}"/>
              </a:ext>
            </a:extLst>
          </p:cNvPr>
          <p:cNvPicPr>
            <a:picLocks noChangeAspect="1"/>
          </p:cNvPicPr>
          <p:nvPr/>
        </p:nvPicPr>
        <p:blipFill>
          <a:blip r:embed="rId2"/>
          <a:stretch>
            <a:fillRect/>
          </a:stretch>
        </p:blipFill>
        <p:spPr>
          <a:xfrm>
            <a:off x="427834" y="1955834"/>
            <a:ext cx="11336332" cy="2772162"/>
          </a:xfrm>
          <a:prstGeom prst="rect">
            <a:avLst/>
          </a:prstGeom>
        </p:spPr>
      </p:pic>
    </p:spTree>
    <p:extLst>
      <p:ext uri="{BB962C8B-B14F-4D97-AF65-F5344CB8AC3E}">
        <p14:creationId xmlns:p14="http://schemas.microsoft.com/office/powerpoint/2010/main" val="980232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F86FF2-61E8-A2F8-713B-52C074B9F369}"/>
              </a:ext>
            </a:extLst>
          </p:cNvPr>
          <p:cNvSpPr>
            <a:spLocks noGrp="1"/>
          </p:cNvSpPr>
          <p:nvPr>
            <p:ph idx="1"/>
          </p:nvPr>
        </p:nvSpPr>
        <p:spPr>
          <a:xfrm>
            <a:off x="6357257" y="1565117"/>
            <a:ext cx="5461966" cy="3727766"/>
          </a:xfrm>
        </p:spPr>
        <p:txBody>
          <a:bodyPr/>
          <a:lstStyle/>
          <a:p>
            <a:r>
              <a:rPr lang="en-US" b="1" u="sng"/>
              <a:t>Diffusion</a:t>
            </a:r>
          </a:p>
          <a:p>
            <a:pPr marL="285750" indent="-285750">
              <a:buFont typeface="Arial" panose="020B0604020202020204" pitchFamily="34" charset="0"/>
              <a:buChar char="•"/>
            </a:pPr>
            <a:r>
              <a:rPr lang="en-US" b="1"/>
              <a:t>Mean Accuracy: </a:t>
            </a:r>
            <a:r>
              <a:rPr lang="en-US"/>
              <a:t>95.3% on Diffusion Forensics</a:t>
            </a:r>
            <a:r>
              <a:rPr lang="en-US" b="1"/>
              <a:t> </a:t>
            </a:r>
          </a:p>
          <a:p>
            <a:pPr marL="285750" indent="-285750">
              <a:buFont typeface="Arial" panose="020B0604020202020204" pitchFamily="34" charset="0"/>
              <a:buChar char="•"/>
            </a:pPr>
            <a:r>
              <a:rPr lang="en-US" b="1"/>
              <a:t>Mean Accuracy: </a:t>
            </a:r>
            <a:r>
              <a:rPr lang="en-US"/>
              <a:t>95.2% on </a:t>
            </a:r>
            <a:r>
              <a:rPr lang="en-US" err="1"/>
              <a:t>Ohja</a:t>
            </a:r>
            <a:r>
              <a:rPr lang="en-US"/>
              <a:t> Diffusion Set</a:t>
            </a:r>
          </a:p>
          <a:p>
            <a:pPr marL="285750" indent="-285750">
              <a:buFont typeface="Arial" panose="020B0604020202020204" pitchFamily="34" charset="0"/>
              <a:buChar char="•"/>
            </a:pPr>
            <a:r>
              <a:rPr lang="en-US" b="1"/>
              <a:t>Mean Accuracy: </a:t>
            </a:r>
            <a:r>
              <a:rPr lang="en-US"/>
              <a:t>80.1% even on 1,000 step diffusions (DALLE, Midjourney)</a:t>
            </a:r>
            <a:endParaRPr lang="en-US" b="1"/>
          </a:p>
          <a:p>
            <a:pPr marL="285750" indent="-285750">
              <a:buFont typeface="Arial" panose="020B0604020202020204" pitchFamily="34" charset="0"/>
              <a:buChar char="•"/>
            </a:pPr>
            <a:r>
              <a:rPr lang="en-US" b="1"/>
              <a:t>Beats previous methods by 6.4%</a:t>
            </a:r>
          </a:p>
          <a:p>
            <a:pPr marL="285750" indent="-285750">
              <a:buFont typeface="Arial" panose="020B0604020202020204" pitchFamily="34" charset="0"/>
              <a:buChar char="•"/>
            </a:pPr>
            <a:endParaRPr lang="en-US" b="1"/>
          </a:p>
          <a:p>
            <a:r>
              <a:rPr lang="en-US" b="1" i="1"/>
              <a:t>Trained only on ProGAN and detected Diffusion models, even being out Ojha by 20.9%</a:t>
            </a:r>
          </a:p>
          <a:p>
            <a:endParaRPr lang="en-US" b="1" u="sng"/>
          </a:p>
          <a:p>
            <a:endParaRPr lang="en-US" b="1" u="sng"/>
          </a:p>
        </p:txBody>
      </p:sp>
      <p:sp>
        <p:nvSpPr>
          <p:cNvPr id="4" name="Content Placeholder 2">
            <a:extLst>
              <a:ext uri="{FF2B5EF4-FFF2-40B4-BE49-F238E27FC236}">
                <a16:creationId xmlns:a16="http://schemas.microsoft.com/office/drawing/2014/main" id="{76665442-3731-05DB-23B4-E2913FA028D2}"/>
              </a:ext>
            </a:extLst>
          </p:cNvPr>
          <p:cNvSpPr txBox="1">
            <a:spLocks/>
          </p:cNvSpPr>
          <p:nvPr/>
        </p:nvSpPr>
        <p:spPr>
          <a:xfrm>
            <a:off x="634034" y="1565117"/>
            <a:ext cx="5461966" cy="2233748"/>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800" b="0" i="0" kern="1200" spc="30" baseline="0">
                <a:solidFill>
                  <a:schemeClr val="tx2"/>
                </a:solidFill>
                <a:latin typeface="+mn-lt"/>
                <a:ea typeface="+mn-ea"/>
                <a:cs typeface="+mn-cs"/>
              </a:defRPr>
            </a:lvl1pPr>
            <a:lvl2pPr marL="457200" indent="-228600" algn="l" defTabSz="914400" rtl="0" eaLnBrk="1" latinLnBrk="0" hangingPunct="1">
              <a:lnSpc>
                <a:spcPct val="105000"/>
              </a:lnSpc>
              <a:spcBef>
                <a:spcPts val="500"/>
              </a:spcBef>
              <a:buFont typeface="Arial" panose="020B0604020202020204" pitchFamily="34" charset="0"/>
              <a:buChar char="•"/>
              <a:defRPr sz="1600" b="0" i="0" kern="1200" spc="30" baseline="0">
                <a:solidFill>
                  <a:schemeClr val="tx2"/>
                </a:solidFill>
                <a:latin typeface="+mn-lt"/>
                <a:ea typeface="+mn-ea"/>
                <a:cs typeface="+mn-cs"/>
              </a:defRPr>
            </a:lvl2pPr>
            <a:lvl3pPr marL="685800" indent="-228600" algn="l" defTabSz="914400" rtl="0" eaLnBrk="1" latinLnBrk="0" hangingPunct="1">
              <a:lnSpc>
                <a:spcPct val="105000"/>
              </a:lnSpc>
              <a:spcBef>
                <a:spcPts val="500"/>
              </a:spcBef>
              <a:buFont typeface="Arial" panose="020B0604020202020204" pitchFamily="34" charset="0"/>
              <a:buChar char="•"/>
              <a:defRPr sz="1400" b="0" i="0" kern="1200" spc="30" baseline="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u="sng"/>
              <a:t>GAN</a:t>
            </a:r>
          </a:p>
          <a:p>
            <a:pPr marL="285750" indent="-285750">
              <a:buFont typeface="Arial" panose="020B0604020202020204" pitchFamily="34" charset="0"/>
              <a:buChar char="•"/>
            </a:pPr>
            <a:r>
              <a:rPr lang="en-US" b="1"/>
              <a:t>Mean Accuracy: </a:t>
            </a:r>
            <a:r>
              <a:rPr lang="en-US"/>
              <a:t>92.5% on </a:t>
            </a:r>
            <a:r>
              <a:rPr lang="en-US" err="1"/>
              <a:t>ForenSynths</a:t>
            </a:r>
            <a:r>
              <a:rPr lang="en-US"/>
              <a:t> (8 GANs)</a:t>
            </a:r>
            <a:r>
              <a:rPr lang="en-US" b="1"/>
              <a:t> </a:t>
            </a:r>
          </a:p>
          <a:p>
            <a:pPr marL="285750" indent="-285750">
              <a:buFont typeface="Arial" panose="020B0604020202020204" pitchFamily="34" charset="0"/>
              <a:buChar char="•"/>
            </a:pPr>
            <a:r>
              <a:rPr lang="en-US" b="1"/>
              <a:t>Mean Accuracy: </a:t>
            </a:r>
            <a:r>
              <a:rPr lang="en-US"/>
              <a:t>93.2% on Self-Synthesis (9 GANs)</a:t>
            </a:r>
          </a:p>
          <a:p>
            <a:r>
              <a:rPr lang="en-US" b="1" i="1"/>
              <a:t>Beats previous methods by 6.4%, even beating methods that were trained on the same test models</a:t>
            </a:r>
          </a:p>
        </p:txBody>
      </p:sp>
      <p:sp>
        <p:nvSpPr>
          <p:cNvPr id="5" name="TextBox 4">
            <a:extLst>
              <a:ext uri="{FF2B5EF4-FFF2-40B4-BE49-F238E27FC236}">
                <a16:creationId xmlns:a16="http://schemas.microsoft.com/office/drawing/2014/main" id="{F06152FE-1663-FBC6-D0EC-B43C8E771E79}"/>
              </a:ext>
            </a:extLst>
          </p:cNvPr>
          <p:cNvSpPr txBox="1"/>
          <p:nvPr/>
        </p:nvSpPr>
        <p:spPr>
          <a:xfrm>
            <a:off x="522514" y="278674"/>
            <a:ext cx="10929257" cy="1200329"/>
          </a:xfrm>
          <a:prstGeom prst="rect">
            <a:avLst/>
          </a:prstGeom>
          <a:noFill/>
        </p:spPr>
        <p:txBody>
          <a:bodyPr wrap="square" rtlCol="0">
            <a:spAutoFit/>
          </a:bodyPr>
          <a:lstStyle/>
          <a:p>
            <a:r>
              <a:rPr lang="en-US" sz="7200" b="1"/>
              <a:t>Results</a:t>
            </a:r>
          </a:p>
        </p:txBody>
      </p:sp>
    </p:spTree>
    <p:extLst>
      <p:ext uri="{BB962C8B-B14F-4D97-AF65-F5344CB8AC3E}">
        <p14:creationId xmlns:p14="http://schemas.microsoft.com/office/powerpoint/2010/main" val="58242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7A6D6-ACEC-0735-4EA3-6605A64E33DA}"/>
              </a:ext>
            </a:extLst>
          </p:cNvPr>
          <p:cNvSpPr>
            <a:spLocks noGrp="1"/>
          </p:cNvSpPr>
          <p:nvPr>
            <p:ph type="title"/>
          </p:nvPr>
        </p:nvSpPr>
        <p:spPr>
          <a:xfrm>
            <a:off x="1574291" y="5764601"/>
            <a:ext cx="9043416" cy="466344"/>
          </a:xfrm>
        </p:spPr>
        <p:txBody>
          <a:bodyPr>
            <a:normAutofit fontScale="90000"/>
          </a:bodyPr>
          <a:lstStyle/>
          <a:p>
            <a:pPr algn="ctr"/>
            <a:r>
              <a:rPr lang="en-US" sz="2700" b="1"/>
              <a:t>Class Activation Map (CAM) Visualization</a:t>
            </a:r>
            <a:br>
              <a:rPr lang="en-US" b="1"/>
            </a:br>
            <a:br>
              <a:rPr lang="en-US" b="1"/>
            </a:br>
            <a:r>
              <a:rPr lang="en-US" i="1"/>
              <a:t>"The CAMs for real images highlight a </a:t>
            </a:r>
            <a:r>
              <a:rPr lang="en-US" b="1" i="1"/>
              <a:t>broader portion</a:t>
            </a:r>
            <a:r>
              <a:rPr lang="en-US" i="1"/>
              <a:t> of the image, whereas the CAMs for fake images tend to </a:t>
            </a:r>
            <a:r>
              <a:rPr lang="en-US" b="1" i="1"/>
              <a:t>emphasize localized regions</a:t>
            </a:r>
            <a:r>
              <a:rPr lang="en-US" i="1"/>
              <a:t>."</a:t>
            </a:r>
            <a:endParaRPr lang="en-US" b="1" i="1"/>
          </a:p>
        </p:txBody>
      </p:sp>
      <p:pic>
        <p:nvPicPr>
          <p:cNvPr id="5" name="Content Placeholder 4">
            <a:extLst>
              <a:ext uri="{FF2B5EF4-FFF2-40B4-BE49-F238E27FC236}">
                <a16:creationId xmlns:a16="http://schemas.microsoft.com/office/drawing/2014/main" id="{02AFA255-6481-9755-4EC0-BE9B640E5E8B}"/>
              </a:ext>
            </a:extLst>
          </p:cNvPr>
          <p:cNvPicPr>
            <a:picLocks noGrp="1" noChangeAspect="1"/>
          </p:cNvPicPr>
          <p:nvPr>
            <p:ph sz="quarter" idx="13"/>
          </p:nvPr>
        </p:nvPicPr>
        <p:blipFill>
          <a:blip r:embed="rId3"/>
          <a:stretch>
            <a:fillRect/>
          </a:stretch>
        </p:blipFill>
        <p:spPr>
          <a:xfrm>
            <a:off x="1359969" y="627055"/>
            <a:ext cx="9472061" cy="4700151"/>
          </a:xfrm>
          <a:prstGeom prst="rect">
            <a:avLst/>
          </a:prstGeom>
        </p:spPr>
      </p:pic>
    </p:spTree>
    <p:extLst>
      <p:ext uri="{BB962C8B-B14F-4D97-AF65-F5344CB8AC3E}">
        <p14:creationId xmlns:p14="http://schemas.microsoft.com/office/powerpoint/2010/main" val="4183538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D7914F-ECCC-11EB-0BF5-71CCB9F039AE}"/>
              </a:ext>
            </a:extLst>
          </p:cNvPr>
          <p:cNvSpPr>
            <a:spLocks noGrp="1"/>
          </p:cNvSpPr>
          <p:nvPr>
            <p:ph type="title"/>
          </p:nvPr>
        </p:nvSpPr>
        <p:spPr/>
        <p:txBody>
          <a:bodyPr/>
          <a:lstStyle/>
          <a:p>
            <a:r>
              <a:rPr lang="en-US"/>
              <a:t>NPR Hyperparameters </a:t>
            </a:r>
          </a:p>
        </p:txBody>
      </p:sp>
      <p:sp>
        <p:nvSpPr>
          <p:cNvPr id="5" name="Content Placeholder 4">
            <a:extLst>
              <a:ext uri="{FF2B5EF4-FFF2-40B4-BE49-F238E27FC236}">
                <a16:creationId xmlns:a16="http://schemas.microsoft.com/office/drawing/2014/main" id="{4CCCC000-85D7-139B-6091-3E72708AD532}"/>
              </a:ext>
            </a:extLst>
          </p:cNvPr>
          <p:cNvSpPr>
            <a:spLocks noGrp="1"/>
          </p:cNvSpPr>
          <p:nvPr>
            <p:ph idx="1"/>
          </p:nvPr>
        </p:nvSpPr>
        <p:spPr/>
        <p:txBody>
          <a:bodyPr>
            <a:normAutofit/>
          </a:bodyPr>
          <a:lstStyle/>
          <a:p>
            <a:r>
              <a:rPr lang="en-US" sz="2400" b="1" i="1"/>
              <a:t>Does it matter how the implement NPR?</a:t>
            </a:r>
          </a:p>
          <a:p>
            <a:endParaRPr lang="en-US" sz="2400" b="1" i="1"/>
          </a:p>
          <a:p>
            <a:pPr marL="342900" indent="-342900">
              <a:buFont typeface="Arial" panose="020B0604020202020204" pitchFamily="34" charset="0"/>
              <a:buChar char="•"/>
            </a:pPr>
            <a:r>
              <a:rPr lang="en-US" sz="2400" b="1"/>
              <a:t>Grid size(</a:t>
            </a:r>
            <a:r>
              <a:rPr lang="en-US" sz="2400"/>
              <a:t>l)</a:t>
            </a:r>
            <a:r>
              <a:rPr lang="en-US" sz="2400" b="1"/>
              <a:t>: </a:t>
            </a:r>
            <a:r>
              <a:rPr lang="en-US" sz="2400"/>
              <a:t>2x2 works best since most generators us 2x up-sampling</a:t>
            </a:r>
          </a:p>
          <a:p>
            <a:pPr marL="342900" indent="-342900">
              <a:buFont typeface="Arial" panose="020B0604020202020204" pitchFamily="34" charset="0"/>
              <a:buChar char="•"/>
            </a:pPr>
            <a:r>
              <a:rPr lang="en-US" sz="2400" b="1"/>
              <a:t>Reference pixel (</a:t>
            </a:r>
            <a:r>
              <a:rPr lang="en-US" sz="2400" b="1" err="1"/>
              <a:t>w_j</a:t>
            </a:r>
            <a:r>
              <a:rPr lang="en-US" sz="2400" b="1"/>
              <a:t>):</a:t>
            </a:r>
            <a:r>
              <a:rPr lang="en-US" sz="2400"/>
              <a:t> Any pixel generally works</a:t>
            </a:r>
          </a:p>
          <a:p>
            <a:pPr marL="342900" indent="-342900">
              <a:buFont typeface="Arial" panose="020B0604020202020204" pitchFamily="34" charset="0"/>
              <a:buChar char="•"/>
            </a:pPr>
            <a:endParaRPr lang="en-US" sz="2400" b="1"/>
          </a:p>
          <a:p>
            <a:endParaRPr lang="en-US" sz="2400" b="1" i="1"/>
          </a:p>
          <a:p>
            <a:endParaRPr lang="en-US" sz="2400" b="1" i="1"/>
          </a:p>
        </p:txBody>
      </p:sp>
    </p:spTree>
    <p:extLst>
      <p:ext uri="{BB962C8B-B14F-4D97-AF65-F5344CB8AC3E}">
        <p14:creationId xmlns:p14="http://schemas.microsoft.com/office/powerpoint/2010/main" val="476699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EE62F-F757-97CA-69BF-74C05CF9577C}"/>
              </a:ext>
            </a:extLst>
          </p:cNvPr>
          <p:cNvSpPr>
            <a:spLocks noGrp="1"/>
          </p:cNvSpPr>
          <p:nvPr>
            <p:ph type="title"/>
          </p:nvPr>
        </p:nvSpPr>
        <p:spPr>
          <a:xfrm>
            <a:off x="634029" y="634998"/>
            <a:ext cx="10367350" cy="1494476"/>
          </a:xfrm>
        </p:spPr>
        <p:txBody>
          <a:bodyPr/>
          <a:lstStyle/>
          <a:p>
            <a:r>
              <a:rPr lang="en-US"/>
              <a:t>OUR HYPOTHESES</a:t>
            </a:r>
          </a:p>
        </p:txBody>
      </p:sp>
      <p:sp>
        <p:nvSpPr>
          <p:cNvPr id="3" name="Text Placeholder 2">
            <a:extLst>
              <a:ext uri="{FF2B5EF4-FFF2-40B4-BE49-F238E27FC236}">
                <a16:creationId xmlns:a16="http://schemas.microsoft.com/office/drawing/2014/main" id="{3F384BB1-16D4-8510-7BFE-056208DE469A}"/>
              </a:ext>
            </a:extLst>
          </p:cNvPr>
          <p:cNvSpPr>
            <a:spLocks noGrp="1"/>
          </p:cNvSpPr>
          <p:nvPr>
            <p:ph type="body" sz="quarter" idx="13"/>
          </p:nvPr>
        </p:nvSpPr>
        <p:spPr>
          <a:xfrm>
            <a:off x="634029" y="2986277"/>
            <a:ext cx="4714882" cy="2980050"/>
          </a:xfrm>
        </p:spPr>
        <p:txBody>
          <a:bodyPr>
            <a:normAutofit/>
          </a:bodyPr>
          <a:lstStyle/>
          <a:p>
            <a:r>
              <a:rPr lang="en-US" sz="1800" b="1"/>
              <a:t>Hypothesis 1: Can NPR generalize to 2025’s newest models?</a:t>
            </a:r>
          </a:p>
          <a:p>
            <a:pPr marL="285750" indent="-285750">
              <a:buFont typeface="Arial" panose="020B0604020202020204" pitchFamily="34" charset="0"/>
              <a:buChar char="•"/>
            </a:pPr>
            <a:r>
              <a:rPr lang="en-US" sz="1800"/>
              <a:t>Test on FLUX, Midjourney v6, DALL-E 3 </a:t>
            </a:r>
          </a:p>
          <a:p>
            <a:pPr marL="285750" indent="-285750">
              <a:buFont typeface="Arial" panose="020B0604020202020204" pitchFamily="34" charset="0"/>
              <a:buChar char="•"/>
            </a:pPr>
            <a:r>
              <a:rPr lang="en-US" sz="1800"/>
              <a:t>Expecting less than 80% accuracy despite architectural changes</a:t>
            </a:r>
          </a:p>
          <a:p>
            <a:endParaRPr lang="en-US"/>
          </a:p>
        </p:txBody>
      </p:sp>
      <p:sp>
        <p:nvSpPr>
          <p:cNvPr id="4" name="Text Placeholder 3">
            <a:extLst>
              <a:ext uri="{FF2B5EF4-FFF2-40B4-BE49-F238E27FC236}">
                <a16:creationId xmlns:a16="http://schemas.microsoft.com/office/drawing/2014/main" id="{63E82616-224C-DC6E-0F91-81634111B576}"/>
              </a:ext>
            </a:extLst>
          </p:cNvPr>
          <p:cNvSpPr>
            <a:spLocks noGrp="1"/>
          </p:cNvSpPr>
          <p:nvPr>
            <p:ph type="body" sz="quarter" idx="14"/>
          </p:nvPr>
        </p:nvSpPr>
        <p:spPr>
          <a:xfrm>
            <a:off x="6286500" y="2986277"/>
            <a:ext cx="4714879" cy="1485577"/>
          </a:xfrm>
        </p:spPr>
        <p:txBody>
          <a:bodyPr>
            <a:noAutofit/>
          </a:bodyPr>
          <a:lstStyle/>
          <a:p>
            <a:r>
              <a:rPr lang="en-US" sz="1800" b="1"/>
              <a:t>Hypothesis 2: NPR has exploitable vulnerabilities</a:t>
            </a:r>
          </a:p>
          <a:p>
            <a:pPr marL="285750" indent="-285750">
              <a:buFont typeface="Arial" panose="020B0604020202020204" pitchFamily="34" charset="0"/>
              <a:buChar char="•"/>
            </a:pPr>
            <a:r>
              <a:rPr lang="en-US" sz="1800"/>
              <a:t>Gradient based adversarial perturbations</a:t>
            </a:r>
          </a:p>
          <a:p>
            <a:pPr marL="285750" indent="-285750">
              <a:buFont typeface="Arial" panose="020B0604020202020204" pitchFamily="34" charset="0"/>
              <a:buChar char="•"/>
            </a:pPr>
            <a:r>
              <a:rPr lang="en-US" sz="1800"/>
              <a:t>Expect less than 60% accuracy when tested</a:t>
            </a:r>
          </a:p>
        </p:txBody>
      </p:sp>
      <p:sp>
        <p:nvSpPr>
          <p:cNvPr id="5" name="Text Placeholder 3">
            <a:extLst>
              <a:ext uri="{FF2B5EF4-FFF2-40B4-BE49-F238E27FC236}">
                <a16:creationId xmlns:a16="http://schemas.microsoft.com/office/drawing/2014/main" id="{8EC2E85C-CE1F-0559-3E1D-5C3A9669A951}"/>
              </a:ext>
            </a:extLst>
          </p:cNvPr>
          <p:cNvSpPr txBox="1">
            <a:spLocks/>
          </p:cNvSpPr>
          <p:nvPr/>
        </p:nvSpPr>
        <p:spPr>
          <a:xfrm>
            <a:off x="3460266" y="4874625"/>
            <a:ext cx="4714879" cy="1485577"/>
          </a:xfrm>
          <a:prstGeom prst="rect">
            <a:avLst/>
          </a:prstGeom>
        </p:spPr>
        <p:txBody>
          <a:bodyPr vert="horz" lIns="0" tIns="0" rIns="0" bIns="0" rtlCol="0">
            <a:noAutofit/>
          </a:bodyPr>
          <a:lstStyle>
            <a:lvl1pPr marL="0" indent="0" algn="l" defTabSz="914400" rtl="0" eaLnBrk="1" latinLnBrk="0" hangingPunct="1">
              <a:lnSpc>
                <a:spcPct val="105000"/>
              </a:lnSpc>
              <a:spcBef>
                <a:spcPts val="1000"/>
              </a:spcBef>
              <a:buFont typeface="Arial" panose="020B0604020202020204" pitchFamily="34" charset="0"/>
              <a:buNone/>
              <a:defRPr sz="1600" b="0" i="0" kern="1200" spc="30" baseline="0">
                <a:solidFill>
                  <a:schemeClr val="tx2"/>
                </a:solidFill>
                <a:latin typeface="+mn-lt"/>
                <a:ea typeface="+mn-ea"/>
                <a:cs typeface="+mn-cs"/>
              </a:defRPr>
            </a:lvl1pPr>
            <a:lvl2pPr marL="228600" indent="0" algn="l" defTabSz="914400" rtl="0" eaLnBrk="1" latinLnBrk="0" hangingPunct="1">
              <a:lnSpc>
                <a:spcPct val="105000"/>
              </a:lnSpc>
              <a:spcBef>
                <a:spcPts val="500"/>
              </a:spcBef>
              <a:buFont typeface="Arial" panose="020B0604020202020204" pitchFamily="34" charset="0"/>
              <a:buNone/>
              <a:defRPr sz="1600" b="0" i="0" kern="1200" spc="30" baseline="0">
                <a:solidFill>
                  <a:schemeClr val="tx2"/>
                </a:solidFill>
                <a:latin typeface="+mn-lt"/>
                <a:ea typeface="+mn-ea"/>
                <a:cs typeface="+mn-cs"/>
              </a:defRPr>
            </a:lvl2pPr>
            <a:lvl3pPr marL="457200" indent="0" algn="l" defTabSz="914400" rtl="0" eaLnBrk="1" latinLnBrk="0" hangingPunct="1">
              <a:lnSpc>
                <a:spcPct val="105000"/>
              </a:lnSpc>
              <a:spcBef>
                <a:spcPts val="500"/>
              </a:spcBef>
              <a:buFont typeface="Arial" panose="020B0604020202020204" pitchFamily="34" charset="0"/>
              <a:buNone/>
              <a:defRPr sz="1400" b="0" i="0" kern="1200" spc="30" baseline="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t>Hypothesis 3: Increase robustness with NPR and Frequency Features</a:t>
            </a:r>
          </a:p>
          <a:p>
            <a:pPr marL="285750" indent="-285750">
              <a:buFont typeface="Arial" panose="020B0604020202020204" pitchFamily="34" charset="0"/>
              <a:buChar char="•"/>
            </a:pPr>
            <a:r>
              <a:rPr lang="en-US" sz="1800"/>
              <a:t>Utilize spatial and frequency features</a:t>
            </a:r>
          </a:p>
          <a:p>
            <a:pPr marL="285750" indent="-285750">
              <a:buFont typeface="Arial" panose="020B0604020202020204" pitchFamily="34" charset="0"/>
              <a:buChar char="•"/>
            </a:pPr>
            <a:r>
              <a:rPr lang="en-US" sz="1800"/>
              <a:t>Expecting 5-10% improvement in robustness</a:t>
            </a:r>
          </a:p>
        </p:txBody>
      </p:sp>
    </p:spTree>
    <p:extLst>
      <p:ext uri="{BB962C8B-B14F-4D97-AF65-F5344CB8AC3E}">
        <p14:creationId xmlns:p14="http://schemas.microsoft.com/office/powerpoint/2010/main" val="166532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3153D-915E-B26E-77A0-B0A60D95B98E}"/>
              </a:ext>
            </a:extLst>
          </p:cNvPr>
          <p:cNvSpPr>
            <a:spLocks noGrp="1"/>
          </p:cNvSpPr>
          <p:nvPr>
            <p:ph type="title"/>
          </p:nvPr>
        </p:nvSpPr>
        <p:spPr>
          <a:xfrm>
            <a:off x="989197" y="306916"/>
            <a:ext cx="9797146" cy="1856320"/>
          </a:xfrm>
        </p:spPr>
        <p:txBody>
          <a:bodyPr/>
          <a:lstStyle/>
          <a:p>
            <a:r>
              <a:rPr lang="en-US" sz="8800"/>
              <a:t>Implementation Architecture</a:t>
            </a:r>
          </a:p>
        </p:txBody>
      </p:sp>
      <p:sp>
        <p:nvSpPr>
          <p:cNvPr id="6" name="TextBox 5">
            <a:extLst>
              <a:ext uri="{FF2B5EF4-FFF2-40B4-BE49-F238E27FC236}">
                <a16:creationId xmlns:a16="http://schemas.microsoft.com/office/drawing/2014/main" id="{B3B6A1BD-0120-59AA-A98A-AE626A2C72A6}"/>
              </a:ext>
            </a:extLst>
          </p:cNvPr>
          <p:cNvSpPr txBox="1"/>
          <p:nvPr/>
        </p:nvSpPr>
        <p:spPr>
          <a:xfrm>
            <a:off x="258306" y="2363492"/>
            <a:ext cx="12411558"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cap="all">
                <a:solidFill>
                  <a:srgbClr val="F7E6D3"/>
                </a:solidFill>
                <a:ea typeface="+mn-lt"/>
                <a:cs typeface="+mn-lt"/>
              </a:rPr>
              <a:t>Code Repository Structure: </a:t>
            </a:r>
            <a:endParaRPr lang="en-US" sz="2400"/>
          </a:p>
          <a:p>
            <a:pPr marL="742950" lvl="1" indent="-285750">
              <a:buFont typeface="Arial"/>
              <a:buChar char="•"/>
            </a:pPr>
            <a:r>
              <a:rPr lang="en-US" sz="2400" cap="all">
                <a:solidFill>
                  <a:srgbClr val="F7E6D3"/>
                </a:solidFill>
                <a:ea typeface="+mn-lt"/>
                <a:cs typeface="+mn-lt"/>
              </a:rPr>
              <a:t>data/ (</a:t>
            </a:r>
            <a:r>
              <a:rPr lang="en-US" sz="2400" cap="all" err="1">
                <a:solidFill>
                  <a:srgbClr val="F7E6D3"/>
                </a:solidFill>
                <a:ea typeface="+mn-lt"/>
                <a:cs typeface="+mn-lt"/>
              </a:rPr>
              <a:t>ForenSynths</a:t>
            </a:r>
            <a:r>
              <a:rPr lang="en-US" sz="2400" cap="all">
                <a:solidFill>
                  <a:srgbClr val="F7E6D3"/>
                </a:solidFill>
                <a:ea typeface="+mn-lt"/>
                <a:cs typeface="+mn-lt"/>
              </a:rPr>
              <a:t> 4-class subset)</a:t>
            </a:r>
            <a:endParaRPr lang="en-US" sz="2400"/>
          </a:p>
          <a:p>
            <a:pPr marL="742950" lvl="1" indent="-285750">
              <a:buFont typeface="Arial"/>
              <a:buChar char="•"/>
            </a:pPr>
            <a:r>
              <a:rPr lang="en-US" sz="2400" cap="all">
                <a:solidFill>
                  <a:srgbClr val="F7E6D3"/>
                </a:solidFill>
                <a:ea typeface="+mn-lt"/>
                <a:cs typeface="+mn-lt"/>
              </a:rPr>
              <a:t>models/ (NPR, Frequency, Hybrid detectors)</a:t>
            </a:r>
            <a:endParaRPr lang="en-US" sz="2400"/>
          </a:p>
          <a:p>
            <a:pPr marL="742950" lvl="1" indent="-285750">
              <a:buFont typeface="Arial"/>
              <a:buChar char="•"/>
            </a:pPr>
            <a:r>
              <a:rPr lang="en-US" sz="2400" cap="all">
                <a:solidFill>
                  <a:srgbClr val="F7E6D3"/>
                </a:solidFill>
                <a:ea typeface="+mn-lt"/>
                <a:cs typeface="+mn-lt"/>
              </a:rPr>
              <a:t>experiments/ (H1, H2, H3 testing scripts)</a:t>
            </a:r>
            <a:endParaRPr lang="en-US" sz="2400"/>
          </a:p>
          <a:p>
            <a:pPr marL="742950" lvl="1" indent="-285750">
              <a:buFont typeface="Arial"/>
              <a:buChar char="•"/>
            </a:pPr>
            <a:r>
              <a:rPr lang="en-US" sz="2400" cap="all">
                <a:solidFill>
                  <a:srgbClr val="F7E6D3"/>
                </a:solidFill>
                <a:ea typeface="+mn-lt"/>
                <a:cs typeface="+mn-lt"/>
              </a:rPr>
              <a:t>preprocessing/ (NPR extraction pipeline)</a:t>
            </a:r>
            <a:endParaRPr lang="en-US" sz="2400"/>
          </a:p>
          <a:p>
            <a:pPr marL="285750" indent="-285750">
              <a:buFont typeface="Arial"/>
              <a:buChar char="•"/>
            </a:pPr>
            <a:endParaRPr lang="en-US" sz="9400" cap="all">
              <a:solidFill>
                <a:srgbClr val="F7E6D3"/>
              </a:solidFill>
            </a:endParaRPr>
          </a:p>
        </p:txBody>
      </p:sp>
      <p:sp>
        <p:nvSpPr>
          <p:cNvPr id="9" name="TextBox 8">
            <a:extLst>
              <a:ext uri="{FF2B5EF4-FFF2-40B4-BE49-F238E27FC236}">
                <a16:creationId xmlns:a16="http://schemas.microsoft.com/office/drawing/2014/main" id="{B69FDE84-800B-D4BC-BEB2-9526953A74EE}"/>
              </a:ext>
            </a:extLst>
          </p:cNvPr>
          <p:cNvSpPr txBox="1"/>
          <p:nvPr/>
        </p:nvSpPr>
        <p:spPr>
          <a:xfrm>
            <a:off x="2796151" y="4643033"/>
            <a:ext cx="10784237"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400" cap="all">
                <a:solidFill>
                  <a:srgbClr val="F7E6D3"/>
                </a:solidFill>
              </a:rPr>
              <a:t>Key Components:</a:t>
            </a:r>
            <a:endParaRPr lang="en-US" sz="2400"/>
          </a:p>
          <a:p>
            <a:pPr marL="742950" lvl="1" indent="-285750">
              <a:buFont typeface="Arial,Sans-Serif"/>
              <a:buChar char="•"/>
            </a:pPr>
            <a:r>
              <a:rPr lang="en-US" sz="2400" cap="all">
                <a:solidFill>
                  <a:srgbClr val="F7E6D3"/>
                </a:solidFill>
              </a:rPr>
              <a:t>NPR Feature Extractor (2×2 grid analysis)</a:t>
            </a:r>
            <a:endParaRPr lang="en-US" sz="2400"/>
          </a:p>
          <a:p>
            <a:pPr marL="742950" lvl="1" indent="-285750">
              <a:buFont typeface="Arial,Sans-Serif"/>
              <a:buChar char="•"/>
            </a:pPr>
            <a:r>
              <a:rPr lang="en-US" sz="2400" cap="all">
                <a:solidFill>
                  <a:srgbClr val="F7E6D3"/>
                </a:solidFill>
              </a:rPr>
              <a:t>CNN Classifier (1.44M parameters, matching original)</a:t>
            </a:r>
            <a:endParaRPr lang="en-US" sz="2400"/>
          </a:p>
          <a:p>
            <a:pPr marL="742950" lvl="1" indent="-285750">
              <a:buFont typeface="Arial,Sans-Serif"/>
              <a:buChar char="•"/>
            </a:pPr>
            <a:r>
              <a:rPr lang="en-US" sz="2400" cap="all">
                <a:solidFill>
                  <a:srgbClr val="F7E6D3"/>
                </a:solidFill>
              </a:rPr>
              <a:t>Adversarial Training Module (FGSM, PGD, C&amp;W)</a:t>
            </a:r>
            <a:endParaRPr lang="en-US" sz="2400"/>
          </a:p>
          <a:p>
            <a:pPr marL="742950" lvl="1" indent="-285750">
              <a:buFont typeface="Arial,Sans-Serif"/>
              <a:buChar char="•"/>
            </a:pPr>
            <a:r>
              <a:rPr lang="en-US" sz="2400" cap="all">
                <a:solidFill>
                  <a:srgbClr val="F7E6D3"/>
                </a:solidFill>
              </a:rPr>
              <a:t>Evaluation Framework (metrics, ROC curves)</a:t>
            </a:r>
            <a:endParaRPr lang="en-US" sz="2400"/>
          </a:p>
          <a:p>
            <a:pPr algn="l"/>
            <a:endParaRPr lang="en-US"/>
          </a:p>
        </p:txBody>
      </p:sp>
    </p:spTree>
    <p:extLst>
      <p:ext uri="{BB962C8B-B14F-4D97-AF65-F5344CB8AC3E}">
        <p14:creationId xmlns:p14="http://schemas.microsoft.com/office/powerpoint/2010/main" val="1472982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885D-BDE0-0DEA-2459-2D260B9A6F72}"/>
              </a:ext>
            </a:extLst>
          </p:cNvPr>
          <p:cNvSpPr>
            <a:spLocks noGrp="1"/>
          </p:cNvSpPr>
          <p:nvPr>
            <p:ph type="title"/>
          </p:nvPr>
        </p:nvSpPr>
        <p:spPr/>
        <p:txBody>
          <a:bodyPr/>
          <a:lstStyle/>
          <a:p>
            <a:r>
              <a:rPr lang="en-US"/>
              <a:t>Experiments: </a:t>
            </a:r>
          </a:p>
        </p:txBody>
      </p:sp>
      <p:sp>
        <p:nvSpPr>
          <p:cNvPr id="3" name="Text Placeholder 2">
            <a:extLst>
              <a:ext uri="{FF2B5EF4-FFF2-40B4-BE49-F238E27FC236}">
                <a16:creationId xmlns:a16="http://schemas.microsoft.com/office/drawing/2014/main" id="{4C569D6D-063A-F650-DF2B-7BF8B0E236CA}"/>
              </a:ext>
            </a:extLst>
          </p:cNvPr>
          <p:cNvSpPr>
            <a:spLocks noGrp="1"/>
          </p:cNvSpPr>
          <p:nvPr>
            <p:ph type="body" sz="quarter" idx="13"/>
          </p:nvPr>
        </p:nvSpPr>
        <p:spPr>
          <a:xfrm>
            <a:off x="3979080" y="2522925"/>
            <a:ext cx="3287746" cy="4142421"/>
          </a:xfrm>
        </p:spPr>
        <p:txBody>
          <a:bodyPr vert="horz" lIns="0" tIns="0" rIns="0" bIns="0" rtlCol="0" anchor="t">
            <a:noAutofit/>
          </a:bodyPr>
          <a:lstStyle/>
          <a:p>
            <a:r>
              <a:rPr lang="en-US" sz="2000"/>
              <a:t>Experiment 2: Adversarial Robustness</a:t>
            </a:r>
          </a:p>
          <a:p>
            <a:pPr marL="285750" indent="-285750">
              <a:buChar char="•"/>
            </a:pPr>
            <a:r>
              <a:rPr lang="en-US" sz="2000"/>
              <a:t>Training: Adversarial training with PGD</a:t>
            </a:r>
          </a:p>
          <a:p>
            <a:pPr marL="285750" indent="-285750">
              <a:buChar char="•"/>
            </a:pPr>
            <a:r>
              <a:rPr lang="en-US" sz="2000"/>
              <a:t>Testing: FGSM, PGD, C&amp;W attacks (ε=8/255)</a:t>
            </a:r>
            <a:endParaRPr lang="en-US"/>
          </a:p>
          <a:p>
            <a:pPr marL="285750" indent="-285750">
              <a:buChar char="•"/>
            </a:pPr>
            <a:r>
              <a:rPr lang="en-US" sz="2000"/>
              <a:t>Metric: Robust accuracy under attack</a:t>
            </a:r>
            <a:endParaRPr lang="en-US"/>
          </a:p>
          <a:p>
            <a:pPr marL="285750" indent="-285750">
              <a:buChar char="•"/>
            </a:pPr>
            <a:r>
              <a:rPr lang="en-US" sz="2000"/>
              <a:t>Success Threshold: ≥60% robust, &gt;85% clean</a:t>
            </a:r>
            <a:endParaRPr lang="en-US"/>
          </a:p>
          <a:p>
            <a:pPr marL="285750" indent="-285750">
              <a:buChar char="•"/>
            </a:pPr>
            <a:endParaRPr lang="en-US" sz="2000"/>
          </a:p>
          <a:p>
            <a:endParaRPr lang="en-US" sz="2000"/>
          </a:p>
          <a:p>
            <a:endParaRPr lang="en-US"/>
          </a:p>
        </p:txBody>
      </p:sp>
      <p:sp>
        <p:nvSpPr>
          <p:cNvPr id="10" name="Text Placeholder 2">
            <a:extLst>
              <a:ext uri="{FF2B5EF4-FFF2-40B4-BE49-F238E27FC236}">
                <a16:creationId xmlns:a16="http://schemas.microsoft.com/office/drawing/2014/main" id="{7622B2D5-1518-EBB3-62D9-F7F2B6C9FC63}"/>
              </a:ext>
            </a:extLst>
          </p:cNvPr>
          <p:cNvSpPr txBox="1">
            <a:spLocks/>
          </p:cNvSpPr>
          <p:nvPr/>
        </p:nvSpPr>
        <p:spPr>
          <a:xfrm>
            <a:off x="276277" y="2523369"/>
            <a:ext cx="3287746" cy="4142421"/>
          </a:xfrm>
          <a:prstGeom prst="rect">
            <a:avLst/>
          </a:prstGeom>
        </p:spPr>
        <p:txBody>
          <a:bodyPr vert="horz" lIns="0" tIns="0" rIns="0" bIns="0" rtlCol="0" anchor="t">
            <a:noAutofit/>
          </a:bodyPr>
          <a:lstStyle>
            <a:lvl1pPr marL="0" indent="0" algn="l" defTabSz="914400" rtl="0" eaLnBrk="1" latinLnBrk="0" hangingPunct="1">
              <a:lnSpc>
                <a:spcPct val="105000"/>
              </a:lnSpc>
              <a:spcBef>
                <a:spcPts val="1000"/>
              </a:spcBef>
              <a:buFont typeface="Arial" panose="020B0604020202020204" pitchFamily="34" charset="0"/>
              <a:buNone/>
              <a:defRPr sz="1600" b="0" i="0" kern="1200" spc="30" baseline="0">
                <a:solidFill>
                  <a:schemeClr val="tx2"/>
                </a:solidFill>
                <a:latin typeface="+mn-lt"/>
                <a:ea typeface="+mn-ea"/>
                <a:cs typeface="+mn-cs"/>
              </a:defRPr>
            </a:lvl1pPr>
            <a:lvl2pPr marL="228600" indent="0" algn="l" defTabSz="914400" rtl="0" eaLnBrk="1" latinLnBrk="0" hangingPunct="1">
              <a:lnSpc>
                <a:spcPct val="105000"/>
              </a:lnSpc>
              <a:spcBef>
                <a:spcPts val="500"/>
              </a:spcBef>
              <a:buFont typeface="Arial" panose="020B0604020202020204" pitchFamily="34" charset="0"/>
              <a:buNone/>
              <a:defRPr sz="1600" b="0" i="0" kern="1200" spc="30" baseline="0">
                <a:solidFill>
                  <a:schemeClr val="tx2"/>
                </a:solidFill>
                <a:latin typeface="+mn-lt"/>
                <a:ea typeface="+mn-ea"/>
                <a:cs typeface="+mn-cs"/>
              </a:defRPr>
            </a:lvl2pPr>
            <a:lvl3pPr marL="457200" indent="0" algn="l" defTabSz="914400" rtl="0" eaLnBrk="1" latinLnBrk="0" hangingPunct="1">
              <a:lnSpc>
                <a:spcPct val="105000"/>
              </a:lnSpc>
              <a:spcBef>
                <a:spcPts val="500"/>
              </a:spcBef>
              <a:buFont typeface="Arial" panose="020B0604020202020204" pitchFamily="34" charset="0"/>
              <a:buNone/>
              <a:defRPr sz="1400" b="0" i="0" kern="1200" spc="30" baseline="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Experiment 1: Cross-Architecture Generalization</a:t>
            </a:r>
          </a:p>
          <a:p>
            <a:pPr marL="285750" indent="-285750">
              <a:buFont typeface="Arial" panose="020B0604020202020204" pitchFamily="34" charset="0"/>
              <a:buChar char="•"/>
            </a:pPr>
            <a:r>
              <a:rPr lang="en-US" sz="2000"/>
              <a:t>Training: ProGAN (</a:t>
            </a:r>
            <a:r>
              <a:rPr lang="en-US" sz="2000" err="1"/>
              <a:t>ForenSynths</a:t>
            </a:r>
            <a:r>
              <a:rPr lang="en-US" sz="2000"/>
              <a:t>)</a:t>
            </a:r>
          </a:p>
          <a:p>
            <a:pPr marL="285750" indent="-285750">
              <a:buFont typeface="Arial" panose="020B0604020202020204" pitchFamily="34" charset="0"/>
              <a:buChar char="•"/>
            </a:pPr>
            <a:r>
              <a:rPr lang="en-US" sz="2000"/>
              <a:t>Testing: FLUX, Midjourney v6, DALL-E 3</a:t>
            </a:r>
          </a:p>
          <a:p>
            <a:pPr marL="285750" indent="-285750">
              <a:buFont typeface="Arial" panose="020B0604020202020204" pitchFamily="34" charset="0"/>
              <a:buChar char="•"/>
            </a:pPr>
            <a:r>
              <a:rPr lang="en-US" sz="2000"/>
              <a:t>Metric: Accuracy (%)</a:t>
            </a:r>
          </a:p>
          <a:p>
            <a:pPr marL="285750" indent="-285750">
              <a:buFont typeface="Arial" panose="020B0604020202020204" pitchFamily="34" charset="0"/>
              <a:buChar char="•"/>
            </a:pPr>
            <a:r>
              <a:rPr lang="en-US" sz="2000"/>
              <a:t>Success Threshold: ≥75% average</a:t>
            </a:r>
          </a:p>
          <a:p>
            <a:endParaRPr lang="en-US" sz="2000"/>
          </a:p>
          <a:p>
            <a:endParaRPr lang="en-US"/>
          </a:p>
        </p:txBody>
      </p:sp>
      <p:sp>
        <p:nvSpPr>
          <p:cNvPr id="14" name="Text Placeholder 2">
            <a:extLst>
              <a:ext uri="{FF2B5EF4-FFF2-40B4-BE49-F238E27FC236}">
                <a16:creationId xmlns:a16="http://schemas.microsoft.com/office/drawing/2014/main" id="{85200D04-8330-F46D-7BC8-31E1A1942DB1}"/>
              </a:ext>
            </a:extLst>
          </p:cNvPr>
          <p:cNvSpPr txBox="1">
            <a:spLocks/>
          </p:cNvSpPr>
          <p:nvPr/>
        </p:nvSpPr>
        <p:spPr>
          <a:xfrm>
            <a:off x="7715463" y="2520342"/>
            <a:ext cx="3287746" cy="3987640"/>
          </a:xfrm>
          <a:prstGeom prst="rect">
            <a:avLst/>
          </a:prstGeom>
        </p:spPr>
        <p:txBody>
          <a:bodyPr vert="horz" lIns="0" tIns="0" rIns="0" bIns="0" rtlCol="0" anchor="t">
            <a:noAutofit/>
          </a:bodyPr>
          <a:lstStyle>
            <a:lvl1pPr marL="0" indent="0" algn="l" defTabSz="914400" rtl="0" eaLnBrk="1" latinLnBrk="0" hangingPunct="1">
              <a:lnSpc>
                <a:spcPct val="105000"/>
              </a:lnSpc>
              <a:spcBef>
                <a:spcPts val="1000"/>
              </a:spcBef>
              <a:buFont typeface="Arial" panose="020B0604020202020204" pitchFamily="34" charset="0"/>
              <a:buNone/>
              <a:defRPr sz="1600" b="0" i="0" kern="1200" spc="30" baseline="0">
                <a:solidFill>
                  <a:schemeClr val="tx2"/>
                </a:solidFill>
                <a:latin typeface="+mn-lt"/>
                <a:ea typeface="+mn-ea"/>
                <a:cs typeface="+mn-cs"/>
              </a:defRPr>
            </a:lvl1pPr>
            <a:lvl2pPr marL="228600" indent="0" algn="l" defTabSz="914400" rtl="0" eaLnBrk="1" latinLnBrk="0" hangingPunct="1">
              <a:lnSpc>
                <a:spcPct val="105000"/>
              </a:lnSpc>
              <a:spcBef>
                <a:spcPts val="500"/>
              </a:spcBef>
              <a:buFont typeface="Arial" panose="020B0604020202020204" pitchFamily="34" charset="0"/>
              <a:buNone/>
              <a:defRPr sz="1600" b="0" i="0" kern="1200" spc="30" baseline="0">
                <a:solidFill>
                  <a:schemeClr val="tx2"/>
                </a:solidFill>
                <a:latin typeface="+mn-lt"/>
                <a:ea typeface="+mn-ea"/>
                <a:cs typeface="+mn-cs"/>
              </a:defRPr>
            </a:lvl2pPr>
            <a:lvl3pPr marL="457200" indent="0" algn="l" defTabSz="914400" rtl="0" eaLnBrk="1" latinLnBrk="0" hangingPunct="1">
              <a:lnSpc>
                <a:spcPct val="105000"/>
              </a:lnSpc>
              <a:spcBef>
                <a:spcPts val="500"/>
              </a:spcBef>
              <a:buFont typeface="Arial" panose="020B0604020202020204" pitchFamily="34" charset="0"/>
              <a:buNone/>
              <a:defRPr sz="1400" b="0" i="0" kern="1200" spc="30" baseline="0">
                <a:solidFill>
                  <a:schemeClr val="tx2"/>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Experiment 3: Hybrid Features</a:t>
            </a:r>
          </a:p>
          <a:p>
            <a:pPr marL="285750" indent="-285750">
              <a:buFont typeface="Arial" panose="020B0604020202020204" pitchFamily="34" charset="0"/>
              <a:buChar char="•"/>
            </a:pPr>
            <a:r>
              <a:rPr lang="en-US" sz="2000"/>
              <a:t>Training: Concatenated NPR + Frequency features</a:t>
            </a:r>
          </a:p>
          <a:p>
            <a:pPr marL="285750" indent="-285750">
              <a:buFont typeface="Arial" panose="020B0604020202020204" pitchFamily="34" charset="0"/>
              <a:buChar char="•"/>
            </a:pPr>
            <a:r>
              <a:rPr lang="en-US" sz="2000"/>
              <a:t>Testing: Same as Exp 1 + attacked images</a:t>
            </a:r>
          </a:p>
          <a:p>
            <a:pPr marL="285750" indent="-285750">
              <a:buFont typeface="Arial" panose="020B0604020202020204" pitchFamily="34" charset="0"/>
              <a:buChar char="•"/>
            </a:pPr>
            <a:r>
              <a:rPr lang="en-US" sz="2000"/>
              <a:t>Metric: Accuracy improvement over NPR alone</a:t>
            </a:r>
          </a:p>
          <a:p>
            <a:pPr marL="285750" indent="-285750">
              <a:buFont typeface="Arial" panose="020B0604020202020204" pitchFamily="34" charset="0"/>
              <a:buChar char="•"/>
            </a:pPr>
            <a:r>
              <a:rPr lang="en-US" sz="2000"/>
              <a:t>Success Threshold: ≥5-10% improvement</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endParaRPr lang="en-US" sz="2000"/>
          </a:p>
          <a:p>
            <a:endParaRPr lang="en-US" sz="2000"/>
          </a:p>
          <a:p>
            <a:endParaRPr lang="en-US"/>
          </a:p>
        </p:txBody>
      </p:sp>
    </p:spTree>
    <p:extLst>
      <p:ext uri="{BB962C8B-B14F-4D97-AF65-F5344CB8AC3E}">
        <p14:creationId xmlns:p14="http://schemas.microsoft.com/office/powerpoint/2010/main" val="642994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BF5A4-857B-49BC-9D83-085A06CEF2F0}"/>
              </a:ext>
            </a:extLst>
          </p:cNvPr>
          <p:cNvSpPr>
            <a:spLocks noGrp="1"/>
          </p:cNvSpPr>
          <p:nvPr>
            <p:ph type="title"/>
          </p:nvPr>
        </p:nvSpPr>
        <p:spPr/>
        <p:txBody>
          <a:bodyPr/>
          <a:lstStyle/>
          <a:p>
            <a:r>
              <a:rPr lang="en-US"/>
              <a:t>We Can No Longer trust what we see</a:t>
            </a:r>
            <a:br>
              <a:rPr lang="en-US"/>
            </a:br>
            <a:endParaRPr lang="en-US"/>
          </a:p>
        </p:txBody>
      </p:sp>
      <p:sp>
        <p:nvSpPr>
          <p:cNvPr id="3" name="Content Placeholder 2">
            <a:extLst>
              <a:ext uri="{FF2B5EF4-FFF2-40B4-BE49-F238E27FC236}">
                <a16:creationId xmlns:a16="http://schemas.microsoft.com/office/drawing/2014/main" id="{5A0EB5BD-2867-21B5-D4CF-E374DF4BD58E}"/>
              </a:ext>
            </a:extLst>
          </p:cNvPr>
          <p:cNvSpPr>
            <a:spLocks noGrp="1"/>
          </p:cNvSpPr>
          <p:nvPr>
            <p:ph sz="quarter" idx="13"/>
          </p:nvPr>
        </p:nvSpPr>
        <p:spPr/>
        <p:txBody>
          <a:bodyPr/>
          <a:lstStyle/>
          <a:p>
            <a:pPr marL="285750" indent="-285750">
              <a:buFont typeface="Arial" panose="020B0604020202020204" pitchFamily="34" charset="0"/>
              <a:buChar char="•"/>
            </a:pPr>
            <a:r>
              <a:rPr lang="en-US" sz="1800"/>
              <a:t>Images from GANs and Diffusion models are now virtually Indistinguishable from authentic images</a:t>
            </a:r>
          </a:p>
          <a:p>
            <a:pPr marL="285750" indent="-285750">
              <a:buFont typeface="Arial" panose="020B0604020202020204" pitchFamily="34" charset="0"/>
              <a:buChar char="•"/>
            </a:pPr>
            <a:r>
              <a:rPr lang="en-US" sz="1800"/>
              <a:t>Misuse threatens political and economic domains</a:t>
            </a:r>
          </a:p>
          <a:p>
            <a:pPr marL="285750" indent="-285750">
              <a:buFont typeface="Arial" panose="020B0604020202020204" pitchFamily="34" charset="0"/>
              <a:buChar char="•"/>
            </a:pPr>
            <a:endParaRPr lang="en-US"/>
          </a:p>
        </p:txBody>
      </p:sp>
      <p:pic>
        <p:nvPicPr>
          <p:cNvPr id="6" name="Picture 5" descr="A close up of a chicken&#10;&#10;AI-generated content may be incorrect.">
            <a:extLst>
              <a:ext uri="{FF2B5EF4-FFF2-40B4-BE49-F238E27FC236}">
                <a16:creationId xmlns:a16="http://schemas.microsoft.com/office/drawing/2014/main" id="{3058605F-DC5E-2A62-B81F-C444AD472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268" y="1828799"/>
            <a:ext cx="3116826" cy="4675239"/>
          </a:xfrm>
          <a:prstGeom prst="rect">
            <a:avLst/>
          </a:prstGeom>
        </p:spPr>
      </p:pic>
      <p:pic>
        <p:nvPicPr>
          <p:cNvPr id="8" name="Picture 7" descr="A close up of a chicken&#10;&#10;AI-generated content may be incorrect.">
            <a:extLst>
              <a:ext uri="{FF2B5EF4-FFF2-40B4-BE49-F238E27FC236}">
                <a16:creationId xmlns:a16="http://schemas.microsoft.com/office/drawing/2014/main" id="{4A8F08D1-FBF4-4ED2-1EC7-549397ADC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1867" y="1828799"/>
            <a:ext cx="3116825" cy="4675238"/>
          </a:xfrm>
          <a:prstGeom prst="rect">
            <a:avLst/>
          </a:prstGeom>
        </p:spPr>
      </p:pic>
    </p:spTree>
    <p:extLst>
      <p:ext uri="{BB962C8B-B14F-4D97-AF65-F5344CB8AC3E}">
        <p14:creationId xmlns:p14="http://schemas.microsoft.com/office/powerpoint/2010/main" val="18973021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31DF7EC-0EA7-99AD-98A0-E55B95B35FEB}"/>
              </a:ext>
            </a:extLst>
          </p:cNvPr>
          <p:cNvSpPr>
            <a:spLocks noGrp="1"/>
          </p:cNvSpPr>
          <p:nvPr>
            <p:ph type="title"/>
          </p:nvPr>
        </p:nvSpPr>
        <p:spPr>
          <a:xfrm>
            <a:off x="133968" y="-1859120"/>
            <a:ext cx="10923934" cy="3727767"/>
          </a:xfrm>
        </p:spPr>
        <p:txBody>
          <a:bodyPr/>
          <a:lstStyle/>
          <a:p>
            <a:r>
              <a:rPr lang="en-US" sz="6000">
                <a:ea typeface="+mj-lt"/>
                <a:cs typeface="+mj-lt"/>
              </a:rPr>
              <a:t>Training Data: </a:t>
            </a:r>
            <a:r>
              <a:rPr lang="en-US" sz="6000" err="1">
                <a:ea typeface="+mj-lt"/>
                <a:cs typeface="+mj-lt"/>
              </a:rPr>
              <a:t>ForenSynths</a:t>
            </a:r>
            <a:r>
              <a:rPr lang="en-US" sz="6000">
                <a:ea typeface="+mj-lt"/>
                <a:cs typeface="+mj-lt"/>
              </a:rPr>
              <a:t> ProGAN 4-Class</a:t>
            </a:r>
            <a:endParaRPr lang="en-US" sz="6000"/>
          </a:p>
          <a:p>
            <a:endParaRPr lang="en-US" sz="1200"/>
          </a:p>
        </p:txBody>
      </p:sp>
      <p:sp>
        <p:nvSpPr>
          <p:cNvPr id="3" name="TextBox 2">
            <a:extLst>
              <a:ext uri="{FF2B5EF4-FFF2-40B4-BE49-F238E27FC236}">
                <a16:creationId xmlns:a16="http://schemas.microsoft.com/office/drawing/2014/main" id="{3E4B9138-4339-1375-B8C5-42F40E280D1B}"/>
              </a:ext>
            </a:extLst>
          </p:cNvPr>
          <p:cNvSpPr txBox="1"/>
          <p:nvPr/>
        </p:nvSpPr>
        <p:spPr>
          <a:xfrm>
            <a:off x="374754" y="1873770"/>
            <a:ext cx="4184754" cy="47219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FF516483-E186-6407-8B5D-F05DFD925168}"/>
              </a:ext>
            </a:extLst>
          </p:cNvPr>
          <p:cNvSpPr txBox="1"/>
          <p:nvPr/>
        </p:nvSpPr>
        <p:spPr>
          <a:xfrm>
            <a:off x="369094" y="1869282"/>
            <a:ext cx="426243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a:t>Dataset Composition:</a:t>
            </a:r>
          </a:p>
          <a:p>
            <a:pPr marL="228600" indent="-228600" algn="l">
              <a:buFont typeface=""/>
              <a:buChar char="•"/>
            </a:pPr>
            <a:r>
              <a:rPr lang="en-US" sz="2000"/>
              <a:t>Source: </a:t>
            </a:r>
            <a:r>
              <a:rPr lang="en-US" sz="2000" err="1"/>
              <a:t>ForenSynths</a:t>
            </a:r>
            <a:r>
              <a:rPr lang="en-US" sz="2000"/>
              <a:t> (publicly available)</a:t>
            </a:r>
          </a:p>
          <a:p>
            <a:pPr marL="228600" indent="-228600" algn="l">
              <a:buFont typeface=""/>
              <a:buChar char="•"/>
            </a:pPr>
            <a:r>
              <a:rPr lang="en-US" sz="2000"/>
              <a:t>Generator: ProGAN only</a:t>
            </a:r>
          </a:p>
          <a:p>
            <a:pPr marL="228600" indent="-228600" algn="l">
              <a:buFont typeface=""/>
              <a:buChar char="•"/>
            </a:pPr>
            <a:r>
              <a:rPr lang="en-US" sz="2000"/>
              <a:t>Categories: Car, Cat, Chair, Horse (4 classes)</a:t>
            </a:r>
          </a:p>
          <a:p>
            <a:pPr marL="228600" indent="-228600" algn="l">
              <a:buFont typeface=""/>
              <a:buChar char="•"/>
            </a:pPr>
            <a:r>
              <a:rPr lang="en-US" sz="2000"/>
              <a:t>Images per category:</a:t>
            </a:r>
          </a:p>
          <a:p>
            <a:pPr marL="228600" lvl="1" indent="-228600" algn="l">
              <a:buFont typeface=""/>
              <a:buChar char="•"/>
            </a:pPr>
            <a:r>
              <a:rPr lang="en-US" sz="2000"/>
              <a:t>Fake (ProGAN): 4,500 images</a:t>
            </a:r>
          </a:p>
          <a:p>
            <a:pPr marL="228600" lvl="1" indent="-228600" algn="l">
              <a:buFont typeface=""/>
              <a:buChar char="•"/>
            </a:pPr>
            <a:r>
              <a:rPr lang="en-US" sz="2000"/>
              <a:t>Real (LSUN): 4,500 images</a:t>
            </a:r>
          </a:p>
          <a:p>
            <a:pPr marL="228600" lvl="1" indent="-228600" algn="l">
              <a:buFont typeface=""/>
              <a:buChar char="•"/>
            </a:pPr>
            <a:r>
              <a:rPr lang="en-US" sz="2000"/>
              <a:t>Total per category: 9,000 images</a:t>
            </a:r>
          </a:p>
          <a:p>
            <a:pPr marL="228600" indent="-228600" algn="l">
              <a:buFont typeface=""/>
              <a:buChar char="•"/>
            </a:pPr>
            <a:r>
              <a:rPr lang="en-US" sz="2000" b="1"/>
              <a:t>Overall total: 36,000 images</a:t>
            </a:r>
          </a:p>
          <a:p>
            <a:pPr algn="l"/>
            <a:r>
              <a:rPr lang="en-US" sz="2000" b="1"/>
              <a:t>Resolution:</a:t>
            </a:r>
            <a:r>
              <a:rPr lang="en-US" sz="2000"/>
              <a:t> 256×256 pixels</a:t>
            </a:r>
          </a:p>
          <a:p>
            <a:pPr algn="ctr"/>
            <a:endParaRPr lang="en-US" sz="2400"/>
          </a:p>
        </p:txBody>
      </p:sp>
      <p:sp>
        <p:nvSpPr>
          <p:cNvPr id="6" name="TextBox 5">
            <a:extLst>
              <a:ext uri="{FF2B5EF4-FFF2-40B4-BE49-F238E27FC236}">
                <a16:creationId xmlns:a16="http://schemas.microsoft.com/office/drawing/2014/main" id="{985BEF81-1B21-80DC-9F54-B416259A38BA}"/>
              </a:ext>
            </a:extLst>
          </p:cNvPr>
          <p:cNvSpPr txBox="1"/>
          <p:nvPr/>
        </p:nvSpPr>
        <p:spPr>
          <a:xfrm>
            <a:off x="4631531" y="3714750"/>
            <a:ext cx="6096000"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Why This Dataset?</a:t>
            </a:r>
            <a:br>
              <a:rPr lang="en-US" sz="2000"/>
            </a:br>
            <a:r>
              <a:rPr lang="en-US" sz="2000"/>
              <a:t>✓ Matches original paper methodology (reproducibility)</a:t>
            </a:r>
            <a:br>
              <a:rPr lang="en-US" sz="2000"/>
            </a:br>
            <a:r>
              <a:rPr lang="en-US" sz="2000"/>
              <a:t>✓ Public, non-proprietary</a:t>
            </a:r>
            <a:br>
              <a:rPr lang="en-US" sz="2000"/>
            </a:br>
            <a:r>
              <a:rPr lang="en-US" sz="2000"/>
              <a:t>✓ Sufficient diversity for robust features</a:t>
            </a:r>
            <a:br>
              <a:rPr lang="en-US" sz="2000"/>
            </a:br>
            <a:r>
              <a:rPr lang="en-US" sz="2000"/>
              <a:t>✓ Manageable size for single-GPU training</a:t>
            </a:r>
            <a:br>
              <a:rPr lang="en-US" sz="2000"/>
            </a:br>
            <a:r>
              <a:rPr lang="en-US" sz="2000"/>
              <a:t>✓ Well-studied baseline (proven effective)</a:t>
            </a:r>
          </a:p>
          <a:p>
            <a:pPr algn="ctr"/>
            <a:endParaRPr lang="en-US" sz="2000"/>
          </a:p>
        </p:txBody>
      </p:sp>
      <p:sp>
        <p:nvSpPr>
          <p:cNvPr id="11" name="TextBox 10">
            <a:extLst>
              <a:ext uri="{FF2B5EF4-FFF2-40B4-BE49-F238E27FC236}">
                <a16:creationId xmlns:a16="http://schemas.microsoft.com/office/drawing/2014/main" id="{BC159354-0A07-8772-3FE3-710DAAE2F8C2}"/>
              </a:ext>
            </a:extLst>
          </p:cNvPr>
          <p:cNvSpPr txBox="1"/>
          <p:nvPr/>
        </p:nvSpPr>
        <p:spPr>
          <a:xfrm>
            <a:off x="6727032" y="1869282"/>
            <a:ext cx="6096000"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a:t>Data Split:</a:t>
            </a:r>
          </a:p>
          <a:p>
            <a:pPr marL="228600" indent="-228600" algn="l">
              <a:buFont typeface=""/>
              <a:buChar char="•"/>
            </a:pPr>
            <a:r>
              <a:rPr lang="en-US" sz="2400"/>
              <a:t>Training: 70% (25,200 images)</a:t>
            </a:r>
          </a:p>
          <a:p>
            <a:pPr marL="228600" indent="-228600" algn="l">
              <a:buFont typeface=""/>
              <a:buChar char="•"/>
            </a:pPr>
            <a:r>
              <a:rPr lang="en-US" sz="2400"/>
              <a:t>Validation: 15% (5,400 images)</a:t>
            </a:r>
          </a:p>
          <a:p>
            <a:pPr marL="228600" indent="-228600" algn="l">
              <a:buFont typeface=""/>
              <a:buChar char="•"/>
            </a:pPr>
            <a:r>
              <a:rPr lang="en-US" sz="2400"/>
              <a:t>Test: 15% (5,400 images)</a:t>
            </a:r>
          </a:p>
          <a:p>
            <a:pPr algn="ctr"/>
            <a:endParaRPr lang="en-US"/>
          </a:p>
        </p:txBody>
      </p:sp>
    </p:spTree>
    <p:extLst>
      <p:ext uri="{BB962C8B-B14F-4D97-AF65-F5344CB8AC3E}">
        <p14:creationId xmlns:p14="http://schemas.microsoft.com/office/powerpoint/2010/main" val="3761678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2092-1D93-1C42-71C9-4C3CD1035FA3}"/>
              </a:ext>
            </a:extLst>
          </p:cNvPr>
          <p:cNvSpPr>
            <a:spLocks noGrp="1"/>
          </p:cNvSpPr>
          <p:nvPr>
            <p:ph type="title"/>
          </p:nvPr>
        </p:nvSpPr>
        <p:spPr>
          <a:xfrm>
            <a:off x="634030" y="825498"/>
            <a:ext cx="8995122" cy="1488135"/>
          </a:xfrm>
        </p:spPr>
        <p:txBody>
          <a:bodyPr/>
          <a:lstStyle/>
          <a:p>
            <a:r>
              <a:rPr lang="en-US" sz="5400"/>
              <a:t>Test Datasets for Hypothesis 1: 2025 Newest models</a:t>
            </a:r>
          </a:p>
          <a:p>
            <a:endParaRPr lang="en-US"/>
          </a:p>
        </p:txBody>
      </p:sp>
      <p:graphicFrame>
        <p:nvGraphicFramePr>
          <p:cNvPr id="7" name="Content Placeholder 6">
            <a:extLst>
              <a:ext uri="{FF2B5EF4-FFF2-40B4-BE49-F238E27FC236}">
                <a16:creationId xmlns:a16="http://schemas.microsoft.com/office/drawing/2014/main" id="{69780BEB-FFD1-3971-F361-1B40A8D66893}"/>
              </a:ext>
            </a:extLst>
          </p:cNvPr>
          <p:cNvGraphicFramePr>
            <a:graphicFrameLocks noGrp="1"/>
          </p:cNvGraphicFramePr>
          <p:nvPr>
            <p:ph idx="1"/>
            <p:extLst>
              <p:ext uri="{D42A27DB-BD31-4B8C-83A1-F6EECF244321}">
                <p14:modId xmlns:p14="http://schemas.microsoft.com/office/powerpoint/2010/main" val="1770685278"/>
              </p:ext>
            </p:extLst>
          </p:nvPr>
        </p:nvGraphicFramePr>
        <p:xfrm>
          <a:off x="633413" y="1709737"/>
          <a:ext cx="10932287" cy="3840768"/>
        </p:xfrm>
        <a:graphic>
          <a:graphicData uri="http://schemas.openxmlformats.org/drawingml/2006/table">
            <a:tbl>
              <a:tblPr firstRow="1" bandRow="1">
                <a:tableStyleId>{00A15C55-8517-42AA-B614-E9B94910E393}</a:tableStyleId>
              </a:tblPr>
              <a:tblGrid>
                <a:gridCol w="2377439">
                  <a:extLst>
                    <a:ext uri="{9D8B030D-6E8A-4147-A177-3AD203B41FA5}">
                      <a16:colId xmlns:a16="http://schemas.microsoft.com/office/drawing/2014/main" val="3168546316"/>
                    </a:ext>
                  </a:extLst>
                </a:gridCol>
                <a:gridCol w="3090672">
                  <a:extLst>
                    <a:ext uri="{9D8B030D-6E8A-4147-A177-3AD203B41FA5}">
                      <a16:colId xmlns:a16="http://schemas.microsoft.com/office/drawing/2014/main" val="3249273269"/>
                    </a:ext>
                  </a:extLst>
                </a:gridCol>
                <a:gridCol w="2377439">
                  <a:extLst>
                    <a:ext uri="{9D8B030D-6E8A-4147-A177-3AD203B41FA5}">
                      <a16:colId xmlns:a16="http://schemas.microsoft.com/office/drawing/2014/main" val="3338054882"/>
                    </a:ext>
                  </a:extLst>
                </a:gridCol>
                <a:gridCol w="3086737">
                  <a:extLst>
                    <a:ext uri="{9D8B030D-6E8A-4147-A177-3AD203B41FA5}">
                      <a16:colId xmlns:a16="http://schemas.microsoft.com/office/drawing/2014/main" val="2175169288"/>
                    </a:ext>
                  </a:extLst>
                </a:gridCol>
              </a:tblGrid>
              <a:tr h="744728">
                <a:tc>
                  <a:txBody>
                    <a:bodyPr/>
                    <a:lstStyle/>
                    <a:p>
                      <a:r>
                        <a:rPr lang="en-US" sz="1600" b="1" spc="30" baseline="0">
                          <a:solidFill>
                            <a:schemeClr val="tx2"/>
                          </a:solidFill>
                        </a:rPr>
                        <a:t>Category</a:t>
                      </a:r>
                      <a:endParaRPr lang="en-US" sz="1600" b="1" i="0" spc="30" baseline="0">
                        <a:solidFill>
                          <a:schemeClr val="tx2"/>
                        </a:solidFill>
                        <a:latin typeface="Bahnschrift" panose="020B0502040204020203" pitchFamily="34" charset="0"/>
                      </a:endParaRPr>
                    </a:p>
                  </a:txBody>
                  <a:tcPr marL="228600" marR="185200" marT="46880" marB="46880" anchor="ctr"/>
                </a:tc>
                <a:tc>
                  <a:txBody>
                    <a:bodyPr/>
                    <a:lstStyle/>
                    <a:p>
                      <a:r>
                        <a:rPr lang="en-US" sz="1600" b="1" spc="30" baseline="0">
                          <a:solidFill>
                            <a:schemeClr val="tx2"/>
                          </a:solidFill>
                        </a:rPr>
                        <a:t> </a:t>
                      </a:r>
                      <a:r>
                        <a:rPr lang="en-US" sz="1600" b="1" i="0" u="none" strike="noStrike" spc="30" baseline="0" noProof="0">
                          <a:solidFill>
                            <a:schemeClr val="tx2"/>
                          </a:solidFill>
                          <a:latin typeface="Bahnschrift SemiLight"/>
                        </a:rPr>
                        <a:t>Model 1: FLUX</a:t>
                      </a:r>
                      <a:endParaRPr lang="en-US" sz="1600" b="1" i="0" spc="30" baseline="0">
                        <a:solidFill>
                          <a:schemeClr val="tx2"/>
                        </a:solidFill>
                        <a:latin typeface="Bahnschrift" panose="020B0502040204020203" pitchFamily="34" charset="0"/>
                      </a:endParaRPr>
                    </a:p>
                  </a:txBody>
                  <a:tcPr marL="228600" marR="185200" marT="0" marB="0" anchor="ctr"/>
                </a:tc>
                <a:tc>
                  <a:txBody>
                    <a:bodyPr/>
                    <a:lstStyle/>
                    <a:p>
                      <a:pPr lvl="0">
                        <a:buNone/>
                      </a:pPr>
                      <a:r>
                        <a:rPr lang="en-US" sz="1600" b="1" i="0" u="none" strike="noStrike" spc="30" baseline="0" noProof="0">
                          <a:solidFill>
                            <a:schemeClr val="tx2"/>
                          </a:solidFill>
                          <a:latin typeface="Bahnschrift SemiLight"/>
                        </a:rPr>
                        <a:t>Model 2: Midjourney v6</a:t>
                      </a:r>
                      <a:endParaRPr lang="en-US" sz="1600" b="1" spc="30" baseline="0">
                        <a:solidFill>
                          <a:schemeClr val="tx2"/>
                        </a:solidFill>
                      </a:endParaRPr>
                    </a:p>
                  </a:txBody>
                  <a:tcPr marL="228600" marR="185200" marT="46880" marB="46880" anchor="ctr"/>
                </a:tc>
                <a:tc>
                  <a:txBody>
                    <a:bodyPr/>
                    <a:lstStyle/>
                    <a:p>
                      <a:pPr lvl="0">
                        <a:buNone/>
                      </a:pPr>
                      <a:r>
                        <a:rPr lang="en-US" sz="1600" b="1" i="0" u="none" strike="noStrike" spc="30" baseline="0" noProof="0">
                          <a:solidFill>
                            <a:schemeClr val="tx2"/>
                          </a:solidFill>
                          <a:latin typeface="Bahnschrift SemiLight"/>
                        </a:rPr>
                        <a:t>Model 3: DALL-E</a:t>
                      </a:r>
                      <a:endParaRPr lang="en-US"/>
                    </a:p>
                  </a:txBody>
                  <a:tcPr marL="228600" marR="185200" marT="46880" marB="46880" anchor="ctr"/>
                </a:tc>
                <a:extLst>
                  <a:ext uri="{0D108BD9-81ED-4DB2-BD59-A6C34878D82A}">
                    <a16:rowId xmlns:a16="http://schemas.microsoft.com/office/drawing/2014/main" val="3364231172"/>
                  </a:ext>
                </a:extLst>
              </a:tr>
              <a:tr h="744728">
                <a:tc>
                  <a:txBody>
                    <a:bodyPr/>
                    <a:lstStyle/>
                    <a:p>
                      <a:pPr>
                        <a:lnSpc>
                          <a:spcPct val="90000"/>
                        </a:lnSpc>
                      </a:pPr>
                      <a:r>
                        <a:rPr lang="en-US" sz="1400" b="0" spc="30" baseline="0">
                          <a:solidFill>
                            <a:schemeClr val="tx2"/>
                          </a:solidFill>
                        </a:rPr>
                        <a:t>Release</a:t>
                      </a:r>
                      <a:endParaRPr lang="en-US" sz="1400" b="0" i="0" spc="30" baseline="0">
                        <a:solidFill>
                          <a:schemeClr val="tx2"/>
                        </a:solidFill>
                        <a:latin typeface="+mn-lt"/>
                      </a:endParaRPr>
                    </a:p>
                  </a:txBody>
                  <a:tcPr marL="228600" marR="185200" marT="46880" marB="46880" anchor="ctr"/>
                </a:tc>
                <a:tc>
                  <a:txBody>
                    <a:bodyPr/>
                    <a:lstStyle/>
                    <a:p>
                      <a:pPr>
                        <a:lnSpc>
                          <a:spcPct val="90000"/>
                        </a:lnSpc>
                      </a:pPr>
                      <a:r>
                        <a:rPr lang="en-US" sz="1400" b="0" spc="30" baseline="0">
                          <a:solidFill>
                            <a:schemeClr val="tx2"/>
                          </a:solidFill>
                        </a:rPr>
                        <a:t>2024 (open-source)</a:t>
                      </a:r>
                    </a:p>
                  </a:txBody>
                  <a:tcPr marL="228600" marR="185200" marT="0" marB="0" anchor="ctr"/>
                </a:tc>
                <a:tc>
                  <a:txBody>
                    <a:bodyPr/>
                    <a:lstStyle/>
                    <a:p>
                      <a:pPr>
                        <a:lnSpc>
                          <a:spcPct val="90000"/>
                        </a:lnSpc>
                      </a:pPr>
                      <a:r>
                        <a:rPr lang="en-US" sz="1400" b="0" spc="30" baseline="0">
                          <a:solidFill>
                            <a:schemeClr val="tx2"/>
                          </a:solidFill>
                        </a:rPr>
                        <a:t>2024 update</a:t>
                      </a:r>
                      <a:endParaRPr lang="en-US" sz="1400" b="0" i="0" spc="30" baseline="0">
                        <a:solidFill>
                          <a:schemeClr val="tx2"/>
                        </a:solidFill>
                        <a:latin typeface="+mn-lt"/>
                      </a:endParaRP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2023 → integrated updates 2024</a:t>
                      </a:r>
                      <a:endParaRPr lang="en-US"/>
                    </a:p>
                  </a:txBody>
                  <a:tcPr marL="228600" marR="185200" marT="46880" marB="46880" anchor="ctr"/>
                </a:tc>
                <a:extLst>
                  <a:ext uri="{0D108BD9-81ED-4DB2-BD59-A6C34878D82A}">
                    <a16:rowId xmlns:a16="http://schemas.microsoft.com/office/drawing/2014/main" val="3559441191"/>
                  </a:ext>
                </a:extLst>
              </a:tr>
              <a:tr h="744728">
                <a:tc>
                  <a:txBody>
                    <a:bodyPr/>
                    <a:lstStyle/>
                    <a:p>
                      <a:pPr>
                        <a:lnSpc>
                          <a:spcPct val="90000"/>
                        </a:lnSpc>
                      </a:pPr>
                      <a:r>
                        <a:rPr lang="en-US" sz="1400" b="0" spc="30" baseline="0">
                          <a:solidFill>
                            <a:schemeClr val="tx2"/>
                          </a:solidFill>
                        </a:rPr>
                        <a:t>Architecture</a:t>
                      </a:r>
                      <a:endParaRPr lang="en-US" sz="1400" b="0" i="0" spc="30" baseline="0">
                        <a:solidFill>
                          <a:schemeClr val="tx2"/>
                        </a:solidFill>
                        <a:latin typeface="+mn-lt"/>
                      </a:endParaRP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Flow-matching (not diffusion)</a:t>
                      </a:r>
                      <a:endParaRPr lang="en-US"/>
                    </a:p>
                  </a:txBody>
                  <a:tcPr marL="228600" marR="185200" marT="0" marB="0" anchor="ctr"/>
                </a:tc>
                <a:tc>
                  <a:txBody>
                    <a:bodyPr/>
                    <a:lstStyle/>
                    <a:p>
                      <a:pPr>
                        <a:lnSpc>
                          <a:spcPct val="90000"/>
                        </a:lnSpc>
                      </a:pPr>
                      <a:r>
                        <a:rPr lang="en-US" sz="1400" b="0" spc="30" baseline="0">
                          <a:solidFill>
                            <a:schemeClr val="tx2"/>
                          </a:solidFill>
                        </a:rPr>
                        <a:t>Proprietary, text-to-image</a:t>
                      </a:r>
                      <a:endParaRPr lang="en-US" sz="1400" b="0" i="0" spc="30" baseline="0">
                        <a:solidFill>
                          <a:schemeClr val="tx2"/>
                        </a:solidFill>
                        <a:latin typeface="+mn-lt"/>
                      </a:endParaRP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Proprietary API-based</a:t>
                      </a:r>
                      <a:endParaRPr lang="en-US"/>
                    </a:p>
                  </a:txBody>
                  <a:tcPr marL="228600" marR="185200" marT="46880" marB="46880" anchor="ctr"/>
                </a:tc>
                <a:extLst>
                  <a:ext uri="{0D108BD9-81ED-4DB2-BD59-A6C34878D82A}">
                    <a16:rowId xmlns:a16="http://schemas.microsoft.com/office/drawing/2014/main" val="1425558636"/>
                  </a:ext>
                </a:extLst>
              </a:tr>
              <a:tr h="744728">
                <a:tc>
                  <a:txBody>
                    <a:bodyPr/>
                    <a:lstStyle/>
                    <a:p>
                      <a:pPr>
                        <a:lnSpc>
                          <a:spcPct val="90000"/>
                        </a:lnSpc>
                      </a:pPr>
                      <a:r>
                        <a:rPr lang="en-US" sz="1400" b="0" spc="30" baseline="0">
                          <a:solidFill>
                            <a:schemeClr val="tx2"/>
                          </a:solidFill>
                        </a:rPr>
                        <a:t>Real Images</a:t>
                      </a:r>
                      <a:endParaRPr lang="en-US" sz="1400" b="0" i="0" spc="30" baseline="0">
                        <a:solidFill>
                          <a:schemeClr val="tx2"/>
                        </a:solidFill>
                        <a:latin typeface="+mn-lt"/>
                      </a:endParaRP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COCO/ImageNet equivalents</a:t>
                      </a:r>
                      <a:endParaRPr lang="en-US"/>
                    </a:p>
                  </a:txBody>
                  <a:tcPr marL="228600" marR="185200" marT="0" marB="0" anchor="ctr"/>
                </a:tc>
                <a:tc>
                  <a:txBody>
                    <a:bodyPr/>
                    <a:lstStyle/>
                    <a:p>
                      <a:pPr>
                        <a:lnSpc>
                          <a:spcPct val="90000"/>
                        </a:lnSpc>
                      </a:pPr>
                      <a:r>
                        <a:rPr lang="en-US" sz="1400" b="0" spc="30" baseline="0">
                          <a:solidFill>
                            <a:schemeClr val="tx2"/>
                          </a:solidFill>
                        </a:rPr>
                        <a:t>Public Discord communities</a:t>
                      </a:r>
                    </a:p>
                    <a:p>
                      <a:pPr lvl="0">
                        <a:lnSpc>
                          <a:spcPct val="90000"/>
                        </a:lnSpc>
                        <a:buNone/>
                      </a:pPr>
                      <a:r>
                        <a:rPr lang="en-US" sz="1400" b="0" spc="30" baseline="0">
                          <a:solidFill>
                            <a:schemeClr val="tx2"/>
                          </a:solidFill>
                        </a:rPr>
                        <a:t>(ethically sourced)</a:t>
                      </a: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Matched set from curated sources</a:t>
                      </a:r>
                      <a:endParaRPr lang="en-US"/>
                    </a:p>
                  </a:txBody>
                  <a:tcPr marL="228600" marR="185200" marT="46880" marB="46880" anchor="ctr"/>
                </a:tc>
                <a:extLst>
                  <a:ext uri="{0D108BD9-81ED-4DB2-BD59-A6C34878D82A}">
                    <a16:rowId xmlns:a16="http://schemas.microsoft.com/office/drawing/2014/main" val="1609158448"/>
                  </a:ext>
                </a:extLst>
              </a:tr>
              <a:tr h="744728">
                <a:tc>
                  <a:txBody>
                    <a:bodyPr/>
                    <a:lstStyle/>
                    <a:p>
                      <a:pPr>
                        <a:lnSpc>
                          <a:spcPct val="90000"/>
                        </a:lnSpc>
                      </a:pPr>
                      <a:r>
                        <a:rPr lang="en-US" sz="1400" b="0" spc="30" baseline="0">
                          <a:solidFill>
                            <a:schemeClr val="tx2"/>
                          </a:solidFill>
                        </a:rPr>
                        <a:t>Why?</a:t>
                      </a:r>
                      <a:endParaRPr lang="en-US" sz="1400" b="0" i="0" spc="30" baseline="0">
                        <a:solidFill>
                          <a:schemeClr val="tx2"/>
                        </a:solidFill>
                        <a:latin typeface="+mn-lt"/>
                      </a:endParaRPr>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Different architectural paradigm—true architectural diversity test</a:t>
                      </a:r>
                      <a:endParaRPr lang="en-US"/>
                    </a:p>
                  </a:txBody>
                  <a:tcPr marL="228600" marR="185200" marT="0" marB="0" anchor="ctr"/>
                </a:tc>
                <a:tc>
                  <a:txBody>
                    <a:bodyPr/>
                    <a:lstStyle/>
                    <a:p>
                      <a:pPr lvl="0">
                        <a:lnSpc>
                          <a:spcPct val="90000"/>
                        </a:lnSpc>
                        <a:buNone/>
                      </a:pPr>
                      <a:r>
                        <a:rPr lang="en-US" sz="1400" b="0" i="0" u="none" strike="noStrike" spc="30" baseline="0" noProof="0">
                          <a:solidFill>
                            <a:srgbClr val="000102"/>
                          </a:solidFill>
                          <a:latin typeface="Bahnschrift SemiLight"/>
                        </a:rPr>
                        <a:t>Most popular commercial model, represents real-world threat</a:t>
                      </a:r>
                      <a:endParaRPr lang="en-US"/>
                    </a:p>
                  </a:txBody>
                  <a:tcPr marL="228600" marR="185200" marT="46880" marB="46880" anchor="ctr"/>
                </a:tc>
                <a:tc>
                  <a:txBody>
                    <a:bodyPr/>
                    <a:lstStyle/>
                    <a:p>
                      <a:pPr lvl="0">
                        <a:lnSpc>
                          <a:spcPct val="90000"/>
                        </a:lnSpc>
                        <a:buNone/>
                      </a:pPr>
                      <a:r>
                        <a:rPr lang="en-US" sz="1400" b="0" i="0" u="none" strike="noStrike" spc="30" baseline="0" noProof="0">
                          <a:solidFill>
                            <a:srgbClr val="000102"/>
                          </a:solidFill>
                          <a:latin typeface="Bahnschrift SemiLight"/>
                        </a:rPr>
                        <a:t> Leading model, integrated with ChatGPT ecosystem</a:t>
                      </a:r>
                      <a:endParaRPr lang="en-US"/>
                    </a:p>
                  </a:txBody>
                  <a:tcPr marL="228600" marR="185200" marT="46880" marB="46880" anchor="ctr"/>
                </a:tc>
                <a:extLst>
                  <a:ext uri="{0D108BD9-81ED-4DB2-BD59-A6C34878D82A}">
                    <a16:rowId xmlns:a16="http://schemas.microsoft.com/office/drawing/2014/main" val="3142950618"/>
                  </a:ext>
                </a:extLst>
              </a:tr>
            </a:tbl>
          </a:graphicData>
        </a:graphic>
      </p:graphicFrame>
      <p:sp>
        <p:nvSpPr>
          <p:cNvPr id="4" name="TextBox 3">
            <a:extLst>
              <a:ext uri="{FF2B5EF4-FFF2-40B4-BE49-F238E27FC236}">
                <a16:creationId xmlns:a16="http://schemas.microsoft.com/office/drawing/2014/main" id="{AA2D2FEC-90C5-C3A7-CDFC-0459BAE9192D}"/>
              </a:ext>
            </a:extLst>
          </p:cNvPr>
          <p:cNvSpPr txBox="1"/>
          <p:nvPr/>
        </p:nvSpPr>
        <p:spPr>
          <a:xfrm>
            <a:off x="631031" y="5738812"/>
            <a:ext cx="115609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Expected Performance:</a:t>
            </a:r>
          </a:p>
          <a:p>
            <a:pPr marL="228600" indent="-228600" algn="l">
              <a:buFont typeface=""/>
              <a:buChar char="•"/>
            </a:pPr>
            <a:r>
              <a:rPr lang="en-US"/>
              <a:t>Baseline (ProGAN, seen): ~95-99%</a:t>
            </a:r>
          </a:p>
          <a:p>
            <a:pPr marL="228600" indent="-228600" algn="l">
              <a:buFont typeface=""/>
              <a:buChar char="•"/>
            </a:pPr>
            <a:r>
              <a:rPr lang="en-US"/>
              <a:t>New models (unseen): 70-85% (expected)</a:t>
            </a:r>
          </a:p>
          <a:p>
            <a:pPr algn="ctr"/>
            <a:endParaRPr lang="en-US"/>
          </a:p>
        </p:txBody>
      </p:sp>
    </p:spTree>
    <p:extLst>
      <p:ext uri="{BB962C8B-B14F-4D97-AF65-F5344CB8AC3E}">
        <p14:creationId xmlns:p14="http://schemas.microsoft.com/office/powerpoint/2010/main" val="1135043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DA125-8A7E-3EFE-289D-412F45F21DF9}"/>
              </a:ext>
            </a:extLst>
          </p:cNvPr>
          <p:cNvSpPr>
            <a:spLocks noGrp="1"/>
          </p:cNvSpPr>
          <p:nvPr>
            <p:ph type="title"/>
          </p:nvPr>
        </p:nvSpPr>
        <p:spPr>
          <a:xfrm>
            <a:off x="122060" y="-966150"/>
            <a:ext cx="10423872" cy="3727767"/>
          </a:xfrm>
        </p:spPr>
        <p:txBody>
          <a:bodyPr/>
          <a:lstStyle/>
          <a:p>
            <a:r>
              <a:rPr lang="en-US" sz="5400"/>
              <a:t>NPR has exploitable vulnerabilities (Hypothesis 2):</a:t>
            </a:r>
          </a:p>
          <a:p>
            <a:endParaRPr lang="en-US"/>
          </a:p>
        </p:txBody>
      </p:sp>
      <p:graphicFrame>
        <p:nvGraphicFramePr>
          <p:cNvPr id="5" name="Table 4">
            <a:extLst>
              <a:ext uri="{FF2B5EF4-FFF2-40B4-BE49-F238E27FC236}">
                <a16:creationId xmlns:a16="http://schemas.microsoft.com/office/drawing/2014/main" id="{A122E60D-89E5-C2CF-2C58-8D0307DEF096}"/>
              </a:ext>
            </a:extLst>
          </p:cNvPr>
          <p:cNvGraphicFramePr>
            <a:graphicFrameLocks noGrp="1"/>
          </p:cNvGraphicFramePr>
          <p:nvPr>
            <p:extLst>
              <p:ext uri="{D42A27DB-BD31-4B8C-83A1-F6EECF244321}">
                <p14:modId xmlns:p14="http://schemas.microsoft.com/office/powerpoint/2010/main" val="2232459746"/>
              </p:ext>
            </p:extLst>
          </p:nvPr>
        </p:nvGraphicFramePr>
        <p:xfrm>
          <a:off x="5464968" y="2107406"/>
          <a:ext cx="6564721" cy="3535680"/>
        </p:xfrm>
        <a:graphic>
          <a:graphicData uri="http://schemas.openxmlformats.org/drawingml/2006/table">
            <a:tbl>
              <a:tblPr bandRow="1">
                <a:tableStyleId>{00A15C55-8517-42AA-B614-E9B94910E393}</a:tableStyleId>
              </a:tblPr>
              <a:tblGrid>
                <a:gridCol w="1641180">
                  <a:extLst>
                    <a:ext uri="{9D8B030D-6E8A-4147-A177-3AD203B41FA5}">
                      <a16:colId xmlns:a16="http://schemas.microsoft.com/office/drawing/2014/main" val="3095415305"/>
                    </a:ext>
                  </a:extLst>
                </a:gridCol>
                <a:gridCol w="1641180">
                  <a:extLst>
                    <a:ext uri="{9D8B030D-6E8A-4147-A177-3AD203B41FA5}">
                      <a16:colId xmlns:a16="http://schemas.microsoft.com/office/drawing/2014/main" val="1695444432"/>
                    </a:ext>
                  </a:extLst>
                </a:gridCol>
                <a:gridCol w="1491637">
                  <a:extLst>
                    <a:ext uri="{9D8B030D-6E8A-4147-A177-3AD203B41FA5}">
                      <a16:colId xmlns:a16="http://schemas.microsoft.com/office/drawing/2014/main" val="421398607"/>
                    </a:ext>
                  </a:extLst>
                </a:gridCol>
                <a:gridCol w="1790724">
                  <a:extLst>
                    <a:ext uri="{9D8B030D-6E8A-4147-A177-3AD203B41FA5}">
                      <a16:colId xmlns:a16="http://schemas.microsoft.com/office/drawing/2014/main" val="2501601953"/>
                    </a:ext>
                  </a:extLst>
                </a:gridCol>
              </a:tblGrid>
              <a:tr h="0">
                <a:tc>
                  <a:txBody>
                    <a:bodyPr/>
                    <a:lstStyle/>
                    <a:p>
                      <a:pPr algn="l" fontAlgn="t" latinLnBrk="0">
                        <a:buNone/>
                      </a:pPr>
                      <a:r>
                        <a:rPr lang="en-US" b="0">
                          <a:solidFill>
                            <a:schemeClr val="tx2"/>
                          </a:solidFill>
                          <a:effectLst/>
                        </a:rPr>
                        <a:t>Attack Type</a:t>
                      </a:r>
                    </a:p>
                  </a:txBody>
                  <a:tcPr marL="76200" marR="76200" marT="76200" marB="76200">
                    <a:lnL w="9525" cap="flat" cmpd="sng" algn="ctr">
                      <a:solidFill>
                        <a:srgbClr val="00F961"/>
                      </a:solidFill>
                      <a:prstDash val="solid"/>
                      <a:round/>
                      <a:headEnd type="none" w="med" len="med"/>
                      <a:tailEnd type="none" w="med" len="med"/>
                    </a:lnL>
                    <a:lnR w="9525" cap="flat" cmpd="sng" algn="ctr">
                      <a:solidFill>
                        <a:srgbClr val="E00462"/>
                      </a:solidFill>
                      <a:prstDash val="solid"/>
                      <a:round/>
                      <a:headEnd type="none" w="med" len="med"/>
                      <a:tailEnd type="none" w="med" len="med"/>
                    </a:lnR>
                    <a:lnT w="9525" cap="flat" cmpd="sng" algn="ctr">
                      <a:solidFill>
                        <a:srgbClr val="00F961"/>
                      </a:solidFill>
                      <a:prstDash val="solid"/>
                      <a:round/>
                      <a:headEnd type="none" w="med" len="med"/>
                      <a:tailEnd type="none" w="med" len="med"/>
                    </a:lnT>
                    <a:lnB w="9525" cap="flat" cmpd="sng" algn="ctr">
                      <a:solidFill>
                        <a:srgbClr val="F05362"/>
                      </a:solidFill>
                      <a:prstDash val="solid"/>
                      <a:round/>
                      <a:headEnd type="none" w="med" len="med"/>
                      <a:tailEnd type="none" w="med" len="med"/>
                    </a:lnB>
                    <a:noFill/>
                  </a:tcPr>
                </a:tc>
                <a:tc>
                  <a:txBody>
                    <a:bodyPr/>
                    <a:lstStyle/>
                    <a:p>
                      <a:pPr algn="l" fontAlgn="t" latinLnBrk="0">
                        <a:buNone/>
                      </a:pPr>
                      <a:r>
                        <a:rPr lang="en-US" b="0">
                          <a:solidFill>
                            <a:schemeClr val="tx2"/>
                          </a:solidFill>
                          <a:effectLst/>
                        </a:rPr>
                        <a:t>Description</a:t>
                      </a:r>
                    </a:p>
                  </a:txBody>
                  <a:tcPr marL="76200" marR="76200" marT="76200" marB="76200">
                    <a:lnL w="9525" cap="flat" cmpd="sng" algn="ctr">
                      <a:solidFill>
                        <a:srgbClr val="E00462"/>
                      </a:solidFill>
                      <a:prstDash val="solid"/>
                      <a:round/>
                      <a:headEnd type="none" w="med" len="med"/>
                      <a:tailEnd type="none" w="med" len="med"/>
                    </a:lnL>
                    <a:lnR w="9525" cap="flat" cmpd="sng" algn="ctr">
                      <a:solidFill>
                        <a:srgbClr val="601662"/>
                      </a:solidFill>
                      <a:prstDash val="solid"/>
                      <a:round/>
                      <a:headEnd type="none" w="med" len="med"/>
                      <a:tailEnd type="none" w="med" len="med"/>
                    </a:lnR>
                    <a:lnT w="9525" cap="flat" cmpd="sng" algn="ctr">
                      <a:solidFill>
                        <a:srgbClr val="E00462"/>
                      </a:solidFill>
                      <a:prstDash val="solid"/>
                      <a:round/>
                      <a:headEnd type="none" w="med" len="med"/>
                      <a:tailEnd type="none" w="med" len="med"/>
                    </a:lnT>
                    <a:lnB w="9525" cap="flat" cmpd="sng" algn="ctr">
                      <a:solidFill>
                        <a:srgbClr val="004462"/>
                      </a:solidFill>
                      <a:prstDash val="solid"/>
                      <a:round/>
                      <a:headEnd type="none" w="med" len="med"/>
                      <a:tailEnd type="none" w="med" len="med"/>
                    </a:lnB>
                    <a:noFill/>
                  </a:tcPr>
                </a:tc>
                <a:tc>
                  <a:txBody>
                    <a:bodyPr/>
                    <a:lstStyle/>
                    <a:p>
                      <a:pPr algn="l" fontAlgn="t" latinLnBrk="0">
                        <a:buNone/>
                      </a:pPr>
                      <a:r>
                        <a:rPr lang="en-US" b="0">
                          <a:solidFill>
                            <a:schemeClr val="tx2"/>
                          </a:solidFill>
                          <a:effectLst/>
                        </a:rPr>
                        <a:t>Strength</a:t>
                      </a:r>
                    </a:p>
                  </a:txBody>
                  <a:tcPr marL="76200" marR="76200" marT="76200" marB="76200">
                    <a:lnL w="9525" cap="flat" cmpd="sng" algn="ctr">
                      <a:solidFill>
                        <a:srgbClr val="601662"/>
                      </a:solidFill>
                      <a:prstDash val="solid"/>
                      <a:round/>
                      <a:headEnd type="none" w="med" len="med"/>
                      <a:tailEnd type="none" w="med" len="med"/>
                    </a:lnL>
                    <a:lnR w="9525" cap="flat" cmpd="sng" algn="ctr">
                      <a:solidFill>
                        <a:srgbClr val="605262"/>
                      </a:solidFill>
                      <a:prstDash val="solid"/>
                      <a:round/>
                      <a:headEnd type="none" w="med" len="med"/>
                      <a:tailEnd type="none" w="med" len="med"/>
                    </a:lnR>
                    <a:lnT w="9525" cap="flat" cmpd="sng" algn="ctr">
                      <a:solidFill>
                        <a:srgbClr val="601662"/>
                      </a:solidFill>
                      <a:prstDash val="solid"/>
                      <a:round/>
                      <a:headEnd type="none" w="med" len="med"/>
                      <a:tailEnd type="none" w="med" len="med"/>
                    </a:lnT>
                    <a:lnB w="9525" cap="flat" cmpd="sng" algn="ctr">
                      <a:solidFill>
                        <a:srgbClr val="F04462"/>
                      </a:solidFill>
                      <a:prstDash val="solid"/>
                      <a:round/>
                      <a:headEnd type="none" w="med" len="med"/>
                      <a:tailEnd type="none" w="med" len="med"/>
                    </a:lnB>
                    <a:noFill/>
                  </a:tcPr>
                </a:tc>
                <a:tc>
                  <a:txBody>
                    <a:bodyPr/>
                    <a:lstStyle/>
                    <a:p>
                      <a:pPr algn="l" fontAlgn="t" latinLnBrk="0">
                        <a:buNone/>
                      </a:pPr>
                      <a:r>
                        <a:rPr lang="en-US" b="0">
                          <a:solidFill>
                            <a:schemeClr val="tx2"/>
                          </a:solidFill>
                          <a:effectLst/>
                        </a:rPr>
                        <a:t>Purpose</a:t>
                      </a:r>
                    </a:p>
                  </a:txBody>
                  <a:tcPr marL="76200" marR="76200" marT="76200" marB="76200">
                    <a:lnL w="9525" cap="flat" cmpd="sng" algn="ctr">
                      <a:solidFill>
                        <a:srgbClr val="605262"/>
                      </a:solidFill>
                      <a:prstDash val="solid"/>
                      <a:round/>
                      <a:headEnd type="none" w="med" len="med"/>
                      <a:tailEnd type="none" w="med" len="med"/>
                    </a:lnL>
                    <a:lnR w="9525" cap="flat" cmpd="sng" algn="ctr">
                      <a:solidFill>
                        <a:srgbClr val="605262"/>
                      </a:solidFill>
                      <a:prstDash val="solid"/>
                      <a:round/>
                      <a:headEnd type="none" w="med" len="med"/>
                      <a:tailEnd type="none" w="med" len="med"/>
                    </a:lnR>
                    <a:lnT w="9525" cap="flat" cmpd="sng" algn="ctr">
                      <a:solidFill>
                        <a:srgbClr val="605262"/>
                      </a:solidFill>
                      <a:prstDash val="solid"/>
                      <a:round/>
                      <a:headEnd type="none" w="med" len="med"/>
                      <a:tailEnd type="none" w="med" len="med"/>
                    </a:lnT>
                    <a:lnB w="9525" cap="flat" cmpd="sng" algn="ctr">
                      <a:solidFill>
                        <a:srgbClr val="906362"/>
                      </a:solidFill>
                      <a:prstDash val="solid"/>
                      <a:round/>
                      <a:headEnd type="none" w="med" len="med"/>
                      <a:tailEnd type="none" w="med" len="med"/>
                    </a:lnB>
                    <a:noFill/>
                  </a:tcPr>
                </a:tc>
                <a:extLst>
                  <a:ext uri="{0D108BD9-81ED-4DB2-BD59-A6C34878D82A}">
                    <a16:rowId xmlns:a16="http://schemas.microsoft.com/office/drawing/2014/main" val="691885494"/>
                  </a:ext>
                </a:extLst>
              </a:tr>
              <a:tr h="0">
                <a:tc>
                  <a:txBody>
                    <a:bodyPr/>
                    <a:lstStyle/>
                    <a:p>
                      <a:pPr algn="l" fontAlgn="base" latinLnBrk="0">
                        <a:buNone/>
                      </a:pPr>
                      <a:r>
                        <a:rPr lang="en-US" b="0">
                          <a:solidFill>
                            <a:schemeClr val="tx2"/>
                          </a:solidFill>
                          <a:effectLst/>
                        </a:rPr>
                        <a:t>FGSM</a:t>
                      </a:r>
                      <a:endParaRPr lang="en-US">
                        <a:solidFill>
                          <a:schemeClr val="tx2"/>
                        </a:solidFill>
                        <a:effectLst/>
                      </a:endParaRPr>
                    </a:p>
                  </a:txBody>
                  <a:tcPr marL="76200" marR="76200" anchor="ctr">
                    <a:lnL w="9525" cap="flat" cmpd="sng" algn="ctr">
                      <a:solidFill>
                        <a:srgbClr val="F05362"/>
                      </a:solidFill>
                      <a:prstDash val="solid"/>
                      <a:round/>
                      <a:headEnd type="none" w="med" len="med"/>
                      <a:tailEnd type="none" w="med" len="med"/>
                    </a:lnL>
                    <a:lnR w="9525" cap="flat" cmpd="sng" algn="ctr">
                      <a:solidFill>
                        <a:srgbClr val="004462"/>
                      </a:solidFill>
                      <a:prstDash val="solid"/>
                      <a:round/>
                      <a:headEnd type="none" w="med" len="med"/>
                      <a:tailEnd type="none" w="med" len="med"/>
                    </a:lnR>
                    <a:lnT w="9525" cap="flat" cmpd="sng" algn="ctr">
                      <a:solidFill>
                        <a:srgbClr val="F05362"/>
                      </a:solidFill>
                      <a:prstDash val="solid"/>
                      <a:round/>
                      <a:headEnd type="none" w="med" len="med"/>
                      <a:tailEnd type="none" w="med" len="med"/>
                    </a:lnT>
                    <a:lnB w="9525" cap="flat" cmpd="sng" algn="ctr">
                      <a:solidFill>
                        <a:srgbClr val="B084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Single-step gradient attack</a:t>
                      </a:r>
                    </a:p>
                  </a:txBody>
                  <a:tcPr marL="76200" marR="76200" anchor="ctr">
                    <a:lnL w="9525" cap="flat" cmpd="sng" algn="ctr">
                      <a:solidFill>
                        <a:srgbClr val="004462"/>
                      </a:solidFill>
                      <a:prstDash val="solid"/>
                      <a:round/>
                      <a:headEnd type="none" w="med" len="med"/>
                      <a:tailEnd type="none" w="med" len="med"/>
                    </a:lnL>
                    <a:lnR w="9525" cap="flat" cmpd="sng" algn="ctr">
                      <a:solidFill>
                        <a:srgbClr val="F04462"/>
                      </a:solidFill>
                      <a:prstDash val="solid"/>
                      <a:round/>
                      <a:headEnd type="none" w="med" len="med"/>
                      <a:tailEnd type="none" w="med" len="med"/>
                    </a:lnR>
                    <a:lnT w="9525" cap="flat" cmpd="sng" algn="ctr">
                      <a:solidFill>
                        <a:srgbClr val="004462"/>
                      </a:solidFill>
                      <a:prstDash val="solid"/>
                      <a:round/>
                      <a:headEnd type="none" w="med" len="med"/>
                      <a:tailEnd type="none" w="med" len="med"/>
                    </a:lnT>
                    <a:lnB w="9525" cap="flat" cmpd="sng" algn="ctr">
                      <a:solidFill>
                        <a:srgbClr val="B08462"/>
                      </a:solidFill>
                      <a:prstDash val="solid"/>
                      <a:round/>
                      <a:headEnd type="none" w="med" len="med"/>
                      <a:tailEnd type="none" w="med" len="med"/>
                    </a:lnB>
                    <a:noFill/>
                  </a:tcPr>
                </a:tc>
                <a:tc>
                  <a:txBody>
                    <a:bodyPr/>
                    <a:lstStyle/>
                    <a:p>
                      <a:pPr algn="l" fontAlgn="base" latinLnBrk="0">
                        <a:buNone/>
                      </a:pPr>
                      <a:r>
                        <a:rPr lang="el-GR">
                          <a:solidFill>
                            <a:schemeClr val="tx2"/>
                          </a:solidFill>
                          <a:effectLst/>
                        </a:rPr>
                        <a:t>ε = 8/255</a:t>
                      </a:r>
                    </a:p>
                  </a:txBody>
                  <a:tcPr marL="76200" marR="76200" anchor="ctr">
                    <a:lnL w="9525" cap="flat" cmpd="sng" algn="ctr">
                      <a:solidFill>
                        <a:srgbClr val="F04462"/>
                      </a:solidFill>
                      <a:prstDash val="solid"/>
                      <a:round/>
                      <a:headEnd type="none" w="med" len="med"/>
                      <a:tailEnd type="none" w="med" len="med"/>
                    </a:lnL>
                    <a:lnR w="9525" cap="flat" cmpd="sng" algn="ctr">
                      <a:solidFill>
                        <a:srgbClr val="906362"/>
                      </a:solidFill>
                      <a:prstDash val="solid"/>
                      <a:round/>
                      <a:headEnd type="none" w="med" len="med"/>
                      <a:tailEnd type="none" w="med" len="med"/>
                    </a:lnR>
                    <a:lnT w="9525" cap="flat" cmpd="sng" algn="ctr">
                      <a:solidFill>
                        <a:srgbClr val="F04462"/>
                      </a:solidFill>
                      <a:prstDash val="solid"/>
                      <a:round/>
                      <a:headEnd type="none" w="med" len="med"/>
                      <a:tailEnd type="none" w="med" len="med"/>
                    </a:lnT>
                    <a:lnB w="9525" cap="flat" cmpd="sng" algn="ctr">
                      <a:solidFill>
                        <a:srgbClr val="E08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Test basic vulnerability</a:t>
                      </a:r>
                    </a:p>
                  </a:txBody>
                  <a:tcPr marL="76200" marR="76200" anchor="ctr">
                    <a:lnL w="9525" cap="flat" cmpd="sng" algn="ctr">
                      <a:solidFill>
                        <a:srgbClr val="906362"/>
                      </a:solidFill>
                      <a:prstDash val="solid"/>
                      <a:round/>
                      <a:headEnd type="none" w="med" len="med"/>
                      <a:tailEnd type="none" w="med" len="med"/>
                    </a:lnL>
                    <a:lnR w="9525" cap="flat" cmpd="sng" algn="ctr">
                      <a:solidFill>
                        <a:srgbClr val="906362"/>
                      </a:solidFill>
                      <a:prstDash val="solid"/>
                      <a:round/>
                      <a:headEnd type="none" w="med" len="med"/>
                      <a:tailEnd type="none" w="med" len="med"/>
                    </a:lnR>
                    <a:lnT w="9525" cap="flat" cmpd="sng" algn="ctr">
                      <a:solidFill>
                        <a:srgbClr val="906362"/>
                      </a:solidFill>
                      <a:prstDash val="solid"/>
                      <a:round/>
                      <a:headEnd type="none" w="med" len="med"/>
                      <a:tailEnd type="none" w="med" len="med"/>
                    </a:lnT>
                    <a:lnB w="9525" cap="flat" cmpd="sng" algn="ctr">
                      <a:solidFill>
                        <a:srgbClr val="A09962"/>
                      </a:solidFill>
                      <a:prstDash val="solid"/>
                      <a:round/>
                      <a:headEnd type="none" w="med" len="med"/>
                      <a:tailEnd type="none" w="med" len="med"/>
                    </a:lnB>
                    <a:noFill/>
                  </a:tcPr>
                </a:tc>
                <a:extLst>
                  <a:ext uri="{0D108BD9-81ED-4DB2-BD59-A6C34878D82A}">
                    <a16:rowId xmlns:a16="http://schemas.microsoft.com/office/drawing/2014/main" val="2376690871"/>
                  </a:ext>
                </a:extLst>
              </a:tr>
              <a:tr h="0">
                <a:tc>
                  <a:txBody>
                    <a:bodyPr/>
                    <a:lstStyle/>
                    <a:p>
                      <a:pPr algn="l" fontAlgn="base" latinLnBrk="0">
                        <a:buNone/>
                      </a:pPr>
                      <a:r>
                        <a:rPr lang="en-US" b="0">
                          <a:solidFill>
                            <a:schemeClr val="tx2"/>
                          </a:solidFill>
                          <a:effectLst/>
                        </a:rPr>
                        <a:t>PGD</a:t>
                      </a:r>
                      <a:endParaRPr lang="en-US">
                        <a:solidFill>
                          <a:schemeClr val="tx2"/>
                        </a:solidFill>
                        <a:effectLst/>
                      </a:endParaRPr>
                    </a:p>
                  </a:txBody>
                  <a:tcPr marL="76200" marR="76200" anchor="ctr">
                    <a:lnL w="9525" cap="flat" cmpd="sng" algn="ctr">
                      <a:solidFill>
                        <a:srgbClr val="B08462"/>
                      </a:solidFill>
                      <a:prstDash val="solid"/>
                      <a:round/>
                      <a:headEnd type="none" w="med" len="med"/>
                      <a:tailEnd type="none" w="med" len="med"/>
                    </a:lnL>
                    <a:lnR w="9525" cap="flat" cmpd="sng" algn="ctr">
                      <a:solidFill>
                        <a:srgbClr val="B08462"/>
                      </a:solidFill>
                      <a:prstDash val="solid"/>
                      <a:round/>
                      <a:headEnd type="none" w="med" len="med"/>
                      <a:tailEnd type="none" w="med" len="med"/>
                    </a:lnR>
                    <a:lnT w="9525" cap="flat" cmpd="sng" algn="ctr">
                      <a:solidFill>
                        <a:srgbClr val="B08462"/>
                      </a:solidFill>
                      <a:prstDash val="solid"/>
                      <a:round/>
                      <a:headEnd type="none" w="med" len="med"/>
                      <a:tailEnd type="none" w="med" len="med"/>
                    </a:lnT>
                    <a:lnB w="9525" cap="flat" cmpd="sng" algn="ctr">
                      <a:solidFill>
                        <a:srgbClr val="B098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Multi-step iterative attack</a:t>
                      </a:r>
                    </a:p>
                  </a:txBody>
                  <a:tcPr marL="76200" marR="76200" anchor="ctr">
                    <a:lnL w="9525" cap="flat" cmpd="sng" algn="ctr">
                      <a:solidFill>
                        <a:srgbClr val="B08462"/>
                      </a:solidFill>
                      <a:prstDash val="solid"/>
                      <a:round/>
                      <a:headEnd type="none" w="med" len="med"/>
                      <a:tailEnd type="none" w="med" len="med"/>
                    </a:lnL>
                    <a:lnR w="9525" cap="flat" cmpd="sng" algn="ctr">
                      <a:solidFill>
                        <a:srgbClr val="E08662"/>
                      </a:solidFill>
                      <a:prstDash val="solid"/>
                      <a:round/>
                      <a:headEnd type="none" w="med" len="med"/>
                      <a:tailEnd type="none" w="med" len="med"/>
                    </a:lnR>
                    <a:lnT w="9525" cap="flat" cmpd="sng" algn="ctr">
                      <a:solidFill>
                        <a:srgbClr val="B08462"/>
                      </a:solidFill>
                      <a:prstDash val="solid"/>
                      <a:round/>
                      <a:headEnd type="none" w="med" len="med"/>
                      <a:tailEnd type="none" w="med" len="med"/>
                    </a:lnT>
                    <a:lnB w="9525" cap="flat" cmpd="sng" algn="ctr">
                      <a:solidFill>
                        <a:srgbClr val="B09D62"/>
                      </a:solidFill>
                      <a:prstDash val="solid"/>
                      <a:round/>
                      <a:headEnd type="none" w="med" len="med"/>
                      <a:tailEnd type="none" w="med" len="med"/>
                    </a:lnB>
                    <a:noFill/>
                  </a:tcPr>
                </a:tc>
                <a:tc>
                  <a:txBody>
                    <a:bodyPr/>
                    <a:lstStyle/>
                    <a:p>
                      <a:pPr algn="l" fontAlgn="base" latinLnBrk="0">
                        <a:buNone/>
                      </a:pPr>
                      <a:r>
                        <a:rPr lang="el-GR">
                          <a:solidFill>
                            <a:schemeClr val="tx2"/>
                          </a:solidFill>
                          <a:effectLst/>
                        </a:rPr>
                        <a:t>α=2/255, </a:t>
                      </a:r>
                      <a:r>
                        <a:rPr lang="en-US">
                          <a:solidFill>
                            <a:schemeClr val="tx2"/>
                          </a:solidFill>
                          <a:effectLst/>
                        </a:rPr>
                        <a:t>steps=20, </a:t>
                      </a:r>
                      <a:r>
                        <a:rPr lang="el-GR">
                          <a:solidFill>
                            <a:schemeClr val="tx2"/>
                          </a:solidFill>
                          <a:effectLst/>
                        </a:rPr>
                        <a:t>ε=8/255</a:t>
                      </a:r>
                    </a:p>
                  </a:txBody>
                  <a:tcPr marL="76200" marR="76200" anchor="ctr">
                    <a:lnL w="9525" cap="flat" cmpd="sng" algn="ctr">
                      <a:solidFill>
                        <a:srgbClr val="E08662"/>
                      </a:solidFill>
                      <a:prstDash val="solid"/>
                      <a:round/>
                      <a:headEnd type="none" w="med" len="med"/>
                      <a:tailEnd type="none" w="med" len="med"/>
                    </a:lnL>
                    <a:lnR w="9525" cap="flat" cmpd="sng" algn="ctr">
                      <a:solidFill>
                        <a:srgbClr val="A09962"/>
                      </a:solidFill>
                      <a:prstDash val="solid"/>
                      <a:round/>
                      <a:headEnd type="none" w="med" len="med"/>
                      <a:tailEnd type="none" w="med" len="med"/>
                    </a:lnR>
                    <a:lnT w="9525" cap="flat" cmpd="sng" algn="ctr">
                      <a:solidFill>
                        <a:srgbClr val="E08662"/>
                      </a:solidFill>
                      <a:prstDash val="solid"/>
                      <a:round/>
                      <a:headEnd type="none" w="med" len="med"/>
                      <a:tailEnd type="none" w="med" len="med"/>
                    </a:lnT>
                    <a:lnB w="9525" cap="flat" cmpd="sng" algn="ctr">
                      <a:solidFill>
                        <a:srgbClr val="A0C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Test strong adversary</a:t>
                      </a:r>
                    </a:p>
                  </a:txBody>
                  <a:tcPr marL="76200" marR="76200" anchor="ctr">
                    <a:lnL w="9525" cap="flat" cmpd="sng" algn="ctr">
                      <a:solidFill>
                        <a:srgbClr val="A09962"/>
                      </a:solidFill>
                      <a:prstDash val="solid"/>
                      <a:round/>
                      <a:headEnd type="none" w="med" len="med"/>
                      <a:tailEnd type="none" w="med" len="med"/>
                    </a:lnL>
                    <a:lnR w="9525" cap="flat" cmpd="sng" algn="ctr">
                      <a:solidFill>
                        <a:srgbClr val="A09962"/>
                      </a:solidFill>
                      <a:prstDash val="solid"/>
                      <a:round/>
                      <a:headEnd type="none" w="med" len="med"/>
                      <a:tailEnd type="none" w="med" len="med"/>
                    </a:lnR>
                    <a:lnT w="9525" cap="flat" cmpd="sng" algn="ctr">
                      <a:solidFill>
                        <a:srgbClr val="A09962"/>
                      </a:solidFill>
                      <a:prstDash val="solid"/>
                      <a:round/>
                      <a:headEnd type="none" w="med" len="med"/>
                      <a:tailEnd type="none" w="med" len="med"/>
                    </a:lnT>
                    <a:lnB w="9525" cap="flat" cmpd="sng" algn="ctr">
                      <a:solidFill>
                        <a:srgbClr val="20BF62"/>
                      </a:solidFill>
                      <a:prstDash val="solid"/>
                      <a:round/>
                      <a:headEnd type="none" w="med" len="med"/>
                      <a:tailEnd type="none" w="med" len="med"/>
                    </a:lnB>
                    <a:noFill/>
                  </a:tcPr>
                </a:tc>
                <a:extLst>
                  <a:ext uri="{0D108BD9-81ED-4DB2-BD59-A6C34878D82A}">
                    <a16:rowId xmlns:a16="http://schemas.microsoft.com/office/drawing/2014/main" val="1629024090"/>
                  </a:ext>
                </a:extLst>
              </a:tr>
              <a:tr h="0">
                <a:tc>
                  <a:txBody>
                    <a:bodyPr/>
                    <a:lstStyle/>
                    <a:p>
                      <a:pPr algn="l" fontAlgn="base" latinLnBrk="0">
                        <a:buNone/>
                      </a:pPr>
                      <a:r>
                        <a:rPr lang="en-US" b="0">
                          <a:solidFill>
                            <a:schemeClr val="tx2"/>
                          </a:solidFill>
                          <a:effectLst/>
                        </a:rPr>
                        <a:t>C&amp;W</a:t>
                      </a:r>
                      <a:endParaRPr lang="en-US">
                        <a:solidFill>
                          <a:schemeClr val="tx2"/>
                        </a:solidFill>
                        <a:effectLst/>
                      </a:endParaRPr>
                    </a:p>
                  </a:txBody>
                  <a:tcPr marL="76200" marR="76200" anchor="ctr">
                    <a:lnL w="9525" cap="flat" cmpd="sng" algn="ctr">
                      <a:solidFill>
                        <a:srgbClr val="B09862"/>
                      </a:solidFill>
                      <a:prstDash val="solid"/>
                      <a:round/>
                      <a:headEnd type="none" w="med" len="med"/>
                      <a:tailEnd type="none" w="med" len="med"/>
                    </a:lnL>
                    <a:lnR w="9525" cap="flat" cmpd="sng" algn="ctr">
                      <a:solidFill>
                        <a:srgbClr val="B09D62"/>
                      </a:solidFill>
                      <a:prstDash val="solid"/>
                      <a:round/>
                      <a:headEnd type="none" w="med" len="med"/>
                      <a:tailEnd type="none" w="med" len="med"/>
                    </a:lnR>
                    <a:lnT w="9525" cap="flat" cmpd="sng" algn="ctr">
                      <a:solidFill>
                        <a:srgbClr val="B09862"/>
                      </a:solidFill>
                      <a:prstDash val="solid"/>
                      <a:round/>
                      <a:headEnd type="none" w="med" len="med"/>
                      <a:tailEnd type="none" w="med" len="med"/>
                    </a:lnT>
                    <a:lnB w="9525" cap="flat" cmpd="sng" algn="ctr">
                      <a:solidFill>
                        <a:srgbClr val="A0C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Optimization-based attack</a:t>
                      </a:r>
                    </a:p>
                  </a:txBody>
                  <a:tcPr marL="76200" marR="76200" anchor="ctr">
                    <a:lnL w="9525" cap="flat" cmpd="sng" algn="ctr">
                      <a:solidFill>
                        <a:srgbClr val="B09D62"/>
                      </a:solidFill>
                      <a:prstDash val="solid"/>
                      <a:round/>
                      <a:headEnd type="none" w="med" len="med"/>
                      <a:tailEnd type="none" w="med" len="med"/>
                    </a:lnL>
                    <a:lnR w="9525" cap="flat" cmpd="sng" algn="ctr">
                      <a:solidFill>
                        <a:srgbClr val="A0C662"/>
                      </a:solidFill>
                      <a:prstDash val="solid"/>
                      <a:round/>
                      <a:headEnd type="none" w="med" len="med"/>
                      <a:tailEnd type="none" w="med" len="med"/>
                    </a:lnR>
                    <a:lnT w="9525" cap="flat" cmpd="sng" algn="ctr">
                      <a:solidFill>
                        <a:srgbClr val="B09D62"/>
                      </a:solidFill>
                      <a:prstDash val="solid"/>
                      <a:round/>
                      <a:headEnd type="none" w="med" len="med"/>
                      <a:tailEnd type="none" w="med" len="med"/>
                    </a:lnT>
                    <a:lnB w="9525" cap="flat" cmpd="sng" algn="ctr">
                      <a:solidFill>
                        <a:srgbClr val="40D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confidence=0, 100 iter</a:t>
                      </a:r>
                    </a:p>
                  </a:txBody>
                  <a:tcPr marL="76200" marR="76200" anchor="ctr">
                    <a:lnL w="9525" cap="flat" cmpd="sng" algn="ctr">
                      <a:solidFill>
                        <a:srgbClr val="A0C662"/>
                      </a:solidFill>
                      <a:prstDash val="solid"/>
                      <a:round/>
                      <a:headEnd type="none" w="med" len="med"/>
                      <a:tailEnd type="none" w="med" len="med"/>
                    </a:lnL>
                    <a:lnR w="9525" cap="flat" cmpd="sng" algn="ctr">
                      <a:solidFill>
                        <a:srgbClr val="20BF62"/>
                      </a:solidFill>
                      <a:prstDash val="solid"/>
                      <a:round/>
                      <a:headEnd type="none" w="med" len="med"/>
                      <a:tailEnd type="none" w="med" len="med"/>
                    </a:lnR>
                    <a:lnT w="9525" cap="flat" cmpd="sng" algn="ctr">
                      <a:solidFill>
                        <a:srgbClr val="A0C662"/>
                      </a:solidFill>
                      <a:prstDash val="solid"/>
                      <a:round/>
                      <a:headEnd type="none" w="med" len="med"/>
                      <a:tailEnd type="none" w="med" len="med"/>
                    </a:lnT>
                    <a:lnB w="9525" cap="flat" cmpd="sng" algn="ctr">
                      <a:solidFill>
                        <a:srgbClr val="20CE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Test adaptive attacker</a:t>
                      </a:r>
                    </a:p>
                  </a:txBody>
                  <a:tcPr marL="76200" marR="76200" anchor="ctr">
                    <a:lnL w="9525" cap="flat" cmpd="sng" algn="ctr">
                      <a:solidFill>
                        <a:srgbClr val="20BF62"/>
                      </a:solidFill>
                      <a:prstDash val="solid"/>
                      <a:round/>
                      <a:headEnd type="none" w="med" len="med"/>
                      <a:tailEnd type="none" w="med" len="med"/>
                    </a:lnL>
                    <a:lnR w="9525" cap="flat" cmpd="sng" algn="ctr">
                      <a:solidFill>
                        <a:srgbClr val="20BF62"/>
                      </a:solidFill>
                      <a:prstDash val="solid"/>
                      <a:round/>
                      <a:headEnd type="none" w="med" len="med"/>
                      <a:tailEnd type="none" w="med" len="med"/>
                    </a:lnR>
                    <a:lnT w="9525" cap="flat" cmpd="sng" algn="ctr">
                      <a:solidFill>
                        <a:srgbClr val="20BF62"/>
                      </a:solidFill>
                      <a:prstDash val="solid"/>
                      <a:round/>
                      <a:headEnd type="none" w="med" len="med"/>
                      <a:tailEnd type="none" w="med" len="med"/>
                    </a:lnT>
                    <a:lnB w="9525" cap="flat" cmpd="sng" algn="ctr">
                      <a:solidFill>
                        <a:srgbClr val="80D762"/>
                      </a:solidFill>
                      <a:prstDash val="solid"/>
                      <a:round/>
                      <a:headEnd type="none" w="med" len="med"/>
                      <a:tailEnd type="none" w="med" len="med"/>
                    </a:lnB>
                    <a:noFill/>
                  </a:tcPr>
                </a:tc>
                <a:extLst>
                  <a:ext uri="{0D108BD9-81ED-4DB2-BD59-A6C34878D82A}">
                    <a16:rowId xmlns:a16="http://schemas.microsoft.com/office/drawing/2014/main" val="397433108"/>
                  </a:ext>
                </a:extLst>
              </a:tr>
              <a:tr h="0">
                <a:tc>
                  <a:txBody>
                    <a:bodyPr/>
                    <a:lstStyle/>
                    <a:p>
                      <a:pPr algn="l" fontAlgn="base" latinLnBrk="0">
                        <a:buNone/>
                      </a:pPr>
                      <a:r>
                        <a:rPr lang="en-US" b="0">
                          <a:solidFill>
                            <a:schemeClr val="tx2"/>
                          </a:solidFill>
                          <a:effectLst/>
                        </a:rPr>
                        <a:t>JPEG Compression</a:t>
                      </a:r>
                      <a:endParaRPr lang="en-US">
                        <a:solidFill>
                          <a:schemeClr val="tx2"/>
                        </a:solidFill>
                        <a:effectLst/>
                      </a:endParaRPr>
                    </a:p>
                  </a:txBody>
                  <a:tcPr marL="76200" marR="76200" anchor="ctr">
                    <a:lnL w="9525" cap="flat" cmpd="sng" algn="ctr">
                      <a:solidFill>
                        <a:srgbClr val="A0C662"/>
                      </a:solidFill>
                      <a:prstDash val="solid"/>
                      <a:round/>
                      <a:headEnd type="none" w="med" len="med"/>
                      <a:tailEnd type="none" w="med" len="med"/>
                    </a:lnL>
                    <a:lnR w="9525" cap="flat" cmpd="sng" algn="ctr">
                      <a:solidFill>
                        <a:srgbClr val="40D662"/>
                      </a:solidFill>
                      <a:prstDash val="solid"/>
                      <a:round/>
                      <a:headEnd type="none" w="med" len="med"/>
                      <a:tailEnd type="none" w="med" len="med"/>
                    </a:lnR>
                    <a:lnT w="9525" cap="flat" cmpd="sng" algn="ctr">
                      <a:solidFill>
                        <a:srgbClr val="A0C662"/>
                      </a:solidFill>
                      <a:prstDash val="solid"/>
                      <a:round/>
                      <a:headEnd type="none" w="med" len="med"/>
                      <a:tailEnd type="none" w="med" len="med"/>
                    </a:lnT>
                    <a:lnB w="9525" cap="flat" cmpd="sng" algn="ctr">
                      <a:solidFill>
                        <a:srgbClr val="A0C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Social media compression</a:t>
                      </a:r>
                    </a:p>
                  </a:txBody>
                  <a:tcPr marL="76200" marR="76200" anchor="ctr">
                    <a:lnL w="9525" cap="flat" cmpd="sng" algn="ctr">
                      <a:solidFill>
                        <a:srgbClr val="40D662"/>
                      </a:solidFill>
                      <a:prstDash val="solid"/>
                      <a:round/>
                      <a:headEnd type="none" w="med" len="med"/>
                      <a:tailEnd type="none" w="med" len="med"/>
                    </a:lnL>
                    <a:lnR w="9525" cap="flat" cmpd="sng" algn="ctr">
                      <a:solidFill>
                        <a:srgbClr val="20CE62"/>
                      </a:solidFill>
                      <a:prstDash val="solid"/>
                      <a:round/>
                      <a:headEnd type="none" w="med" len="med"/>
                      <a:tailEnd type="none" w="med" len="med"/>
                    </a:lnR>
                    <a:lnT w="9525" cap="flat" cmpd="sng" algn="ctr">
                      <a:solidFill>
                        <a:srgbClr val="40D662"/>
                      </a:solidFill>
                      <a:prstDash val="solid"/>
                      <a:round/>
                      <a:headEnd type="none" w="med" len="med"/>
                      <a:tailEnd type="none" w="med" len="med"/>
                    </a:lnT>
                    <a:lnB w="9525" cap="flat" cmpd="sng" algn="ctr">
                      <a:solidFill>
                        <a:srgbClr val="40D6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90-95% quality</a:t>
                      </a:r>
                    </a:p>
                  </a:txBody>
                  <a:tcPr marL="76200" marR="76200" anchor="ctr">
                    <a:lnL w="9525" cap="flat" cmpd="sng" algn="ctr">
                      <a:solidFill>
                        <a:srgbClr val="20CE62"/>
                      </a:solidFill>
                      <a:prstDash val="solid"/>
                      <a:round/>
                      <a:headEnd type="none" w="med" len="med"/>
                      <a:tailEnd type="none" w="med" len="med"/>
                    </a:lnL>
                    <a:lnR w="9525" cap="flat" cmpd="sng" algn="ctr">
                      <a:solidFill>
                        <a:srgbClr val="80D762"/>
                      </a:solidFill>
                      <a:prstDash val="solid"/>
                      <a:round/>
                      <a:headEnd type="none" w="med" len="med"/>
                      <a:tailEnd type="none" w="med" len="med"/>
                    </a:lnR>
                    <a:lnT w="9525" cap="flat" cmpd="sng" algn="ctr">
                      <a:solidFill>
                        <a:srgbClr val="20CE62"/>
                      </a:solidFill>
                      <a:prstDash val="solid"/>
                      <a:round/>
                      <a:headEnd type="none" w="med" len="med"/>
                      <a:tailEnd type="none" w="med" len="med"/>
                    </a:lnT>
                    <a:lnB w="9525" cap="flat" cmpd="sng" algn="ctr">
                      <a:solidFill>
                        <a:srgbClr val="20CE62"/>
                      </a:solidFill>
                      <a:prstDash val="solid"/>
                      <a:round/>
                      <a:headEnd type="none" w="med" len="med"/>
                      <a:tailEnd type="none" w="med" len="med"/>
                    </a:lnB>
                    <a:noFill/>
                  </a:tcPr>
                </a:tc>
                <a:tc>
                  <a:txBody>
                    <a:bodyPr/>
                    <a:lstStyle/>
                    <a:p>
                      <a:pPr algn="l" fontAlgn="base" latinLnBrk="0">
                        <a:buNone/>
                      </a:pPr>
                      <a:r>
                        <a:rPr lang="en-US">
                          <a:solidFill>
                            <a:schemeClr val="tx2"/>
                          </a:solidFill>
                          <a:effectLst/>
                        </a:rPr>
                        <a:t>Realistic degradation</a:t>
                      </a:r>
                    </a:p>
                  </a:txBody>
                  <a:tcPr marL="76200" marR="76200" anchor="ctr">
                    <a:lnL w="9525" cap="flat" cmpd="sng" algn="ctr">
                      <a:solidFill>
                        <a:srgbClr val="80D762"/>
                      </a:solidFill>
                      <a:prstDash val="solid"/>
                      <a:round/>
                      <a:headEnd type="none" w="med" len="med"/>
                      <a:tailEnd type="none" w="med" len="med"/>
                    </a:lnL>
                    <a:lnR w="9525" cap="flat" cmpd="sng" algn="ctr">
                      <a:solidFill>
                        <a:srgbClr val="80D762"/>
                      </a:solidFill>
                      <a:prstDash val="solid"/>
                      <a:round/>
                      <a:headEnd type="none" w="med" len="med"/>
                      <a:tailEnd type="none" w="med" len="med"/>
                    </a:lnR>
                    <a:lnT w="9525" cap="flat" cmpd="sng" algn="ctr">
                      <a:solidFill>
                        <a:srgbClr val="80D762"/>
                      </a:solidFill>
                      <a:prstDash val="solid"/>
                      <a:round/>
                      <a:headEnd type="none" w="med" len="med"/>
                      <a:tailEnd type="none" w="med" len="med"/>
                    </a:lnT>
                    <a:lnB w="9525" cap="flat" cmpd="sng" algn="ctr">
                      <a:solidFill>
                        <a:srgbClr val="80D762"/>
                      </a:solidFill>
                      <a:prstDash val="solid"/>
                      <a:round/>
                      <a:headEnd type="none" w="med" len="med"/>
                      <a:tailEnd type="none" w="med" len="med"/>
                    </a:lnB>
                    <a:noFill/>
                  </a:tcPr>
                </a:tc>
                <a:extLst>
                  <a:ext uri="{0D108BD9-81ED-4DB2-BD59-A6C34878D82A}">
                    <a16:rowId xmlns:a16="http://schemas.microsoft.com/office/drawing/2014/main" val="3020795327"/>
                  </a:ext>
                </a:extLst>
              </a:tr>
            </a:tbl>
          </a:graphicData>
        </a:graphic>
      </p:graphicFrame>
      <p:sp>
        <p:nvSpPr>
          <p:cNvPr id="6" name="TextBox 5">
            <a:extLst>
              <a:ext uri="{FF2B5EF4-FFF2-40B4-BE49-F238E27FC236}">
                <a16:creationId xmlns:a16="http://schemas.microsoft.com/office/drawing/2014/main" id="{E23E25FF-1433-62AF-CC32-B5F811FE1E1F}"/>
              </a:ext>
            </a:extLst>
          </p:cNvPr>
          <p:cNvSpPr txBox="1"/>
          <p:nvPr/>
        </p:nvSpPr>
        <p:spPr>
          <a:xfrm>
            <a:off x="119062" y="1535906"/>
            <a:ext cx="5345907" cy="50629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300" b="0" i="0">
                <a:latin typeface="fkGroteskNeue"/>
                <a:ea typeface="fkGroteskNeue"/>
                <a:cs typeface="fkGroteskNeue"/>
              </a:rPr>
              <a:t>Evaluation Protocol:</a:t>
            </a:r>
          </a:p>
          <a:p>
            <a:pPr marL="228600" indent="-228600" algn="l">
              <a:buFont typeface=""/>
              <a:buAutoNum type="arabicPeriod"/>
            </a:pPr>
            <a:r>
              <a:rPr lang="en-US" sz="2300" b="0" i="0">
                <a:latin typeface="fkGroteskNeue"/>
                <a:ea typeface="fkGroteskNeue"/>
                <a:cs typeface="fkGroteskNeue"/>
              </a:rPr>
              <a:t>Generate attacks using clean training data</a:t>
            </a:r>
          </a:p>
          <a:p>
            <a:pPr marL="228600" indent="-228600" algn="l">
              <a:buFont typeface=""/>
              <a:buAutoNum type="arabicPeriod"/>
            </a:pPr>
            <a:r>
              <a:rPr lang="en-US" sz="2300" b="0" i="0">
                <a:latin typeface="fkGroteskNeue"/>
                <a:ea typeface="fkGroteskNeue"/>
                <a:cs typeface="fkGroteskNeue"/>
              </a:rPr>
              <a:t>Test detector against attacked images</a:t>
            </a:r>
          </a:p>
          <a:p>
            <a:pPr marL="228600" indent="-228600" algn="l">
              <a:buFont typeface=""/>
              <a:buAutoNum type="arabicPeriod"/>
            </a:pPr>
            <a:r>
              <a:rPr lang="en-US" sz="2300" b="0" i="0">
                <a:latin typeface="fkGroteskNeue"/>
                <a:ea typeface="fkGroteskNeue"/>
                <a:cs typeface="fkGroteskNeue"/>
              </a:rPr>
              <a:t>Measure accuracy drop from baseline</a:t>
            </a:r>
          </a:p>
          <a:p>
            <a:pPr marL="228600" indent="-228600" algn="l">
              <a:buFont typeface=""/>
              <a:buAutoNum type="arabicPeriod"/>
            </a:pPr>
            <a:r>
              <a:rPr lang="en-US" sz="2300" b="0" i="0">
                <a:latin typeface="fkGroteskNeue"/>
                <a:ea typeface="fkGroteskNeue"/>
                <a:cs typeface="fkGroteskNeue"/>
              </a:rPr>
              <a:t>Train adversarial NPR using PGD perturbations</a:t>
            </a:r>
          </a:p>
          <a:p>
            <a:pPr marL="228600" indent="-228600" algn="l">
              <a:buFont typeface=""/>
              <a:buAutoNum type="arabicPeriod"/>
            </a:pPr>
            <a:r>
              <a:rPr lang="en-US" sz="2300" b="0" i="0">
                <a:latin typeface="fkGroteskNeue"/>
                <a:ea typeface="fkGroteskNeue"/>
                <a:cs typeface="fkGroteskNeue"/>
              </a:rPr>
              <a:t>Re-test robust detector against all attacks</a:t>
            </a:r>
          </a:p>
          <a:p>
            <a:pPr algn="l"/>
            <a:r>
              <a:rPr lang="en-US" sz="2300" b="0" i="0">
                <a:latin typeface="fkGroteskNeue"/>
                <a:ea typeface="fkGroteskNeue"/>
                <a:cs typeface="fkGroteskNeue"/>
              </a:rPr>
              <a:t>Success Criteria:</a:t>
            </a:r>
          </a:p>
          <a:p>
            <a:pPr marL="228600" indent="-228600" algn="l">
              <a:buFont typeface=""/>
              <a:buChar char="•"/>
            </a:pPr>
            <a:r>
              <a:rPr lang="en-US" sz="2300" b="0" i="0">
                <a:latin typeface="fkGroteskNeue"/>
                <a:ea typeface="fkGroteskNeue"/>
                <a:cs typeface="fkGroteskNeue"/>
              </a:rPr>
              <a:t>Robust accuracy (PGD attacked): ≥60%</a:t>
            </a:r>
          </a:p>
          <a:p>
            <a:pPr marL="228600" indent="-228600" algn="l">
              <a:buFont typeface=""/>
              <a:buChar char="•"/>
            </a:pPr>
            <a:r>
              <a:rPr lang="en-US" sz="2300" b="0" i="0">
                <a:latin typeface="fkGroteskNeue"/>
                <a:ea typeface="fkGroteskNeue"/>
                <a:cs typeface="fkGroteskNeue"/>
              </a:rPr>
              <a:t>Clean accuracy (</a:t>
            </a:r>
            <a:r>
              <a:rPr lang="en-US" sz="2300" b="0" i="0" err="1">
                <a:latin typeface="fkGroteskNeue"/>
                <a:ea typeface="fkGroteskNeue"/>
                <a:cs typeface="fkGroteskNeue"/>
              </a:rPr>
              <a:t>unattacked</a:t>
            </a:r>
            <a:r>
              <a:rPr lang="en-US" sz="2300" b="0" i="0">
                <a:latin typeface="fkGroteskNeue"/>
                <a:ea typeface="fkGroteskNeue"/>
                <a:cs typeface="fkGroteskNeue"/>
              </a:rPr>
              <a:t>): &gt;85%</a:t>
            </a:r>
          </a:p>
          <a:p>
            <a:pPr marL="228600" indent="-228600" algn="l">
              <a:buFont typeface=""/>
              <a:buChar char="•"/>
            </a:pPr>
            <a:r>
              <a:rPr lang="en-US" sz="2300" b="0" i="0">
                <a:latin typeface="fkGroteskNeue"/>
                <a:ea typeface="fkGroteskNeue"/>
                <a:cs typeface="fkGroteskNeue"/>
              </a:rPr>
              <a:t>No catastrophic collapse to random guessing (&lt;50%)</a:t>
            </a:r>
          </a:p>
          <a:p>
            <a:pPr algn="ctr"/>
            <a:endParaRPr lang="en-US" sz="2400"/>
          </a:p>
        </p:txBody>
      </p:sp>
    </p:spTree>
    <p:extLst>
      <p:ext uri="{BB962C8B-B14F-4D97-AF65-F5344CB8AC3E}">
        <p14:creationId xmlns:p14="http://schemas.microsoft.com/office/powerpoint/2010/main" val="565577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13921-0C7A-69E8-FDAD-099AB8A05415}"/>
              </a:ext>
            </a:extLst>
          </p:cNvPr>
          <p:cNvSpPr>
            <a:spLocks noGrp="1"/>
          </p:cNvSpPr>
          <p:nvPr>
            <p:ph sz="quarter" idx="13"/>
          </p:nvPr>
        </p:nvSpPr>
        <p:spPr>
          <a:xfrm>
            <a:off x="184022" y="-641241"/>
            <a:ext cx="10945317" cy="3350584"/>
          </a:xfrm>
        </p:spPr>
        <p:txBody>
          <a:bodyPr>
            <a:normAutofit/>
          </a:bodyPr>
          <a:lstStyle/>
          <a:p>
            <a:pPr marL="164465" indent="-164465"/>
            <a:r>
              <a:rPr lang="en-US"/>
              <a:t>Hybrid Spatial-Frequency Features (Hypothesis 3):</a:t>
            </a:r>
          </a:p>
          <a:p>
            <a:pPr marL="164465" indent="-164465"/>
            <a:endParaRPr lang="en-US"/>
          </a:p>
        </p:txBody>
      </p:sp>
      <p:sp>
        <p:nvSpPr>
          <p:cNvPr id="6" name="TextBox 5">
            <a:extLst>
              <a:ext uri="{FF2B5EF4-FFF2-40B4-BE49-F238E27FC236}">
                <a16:creationId xmlns:a16="http://schemas.microsoft.com/office/drawing/2014/main" id="{4175175B-5FD4-0454-CD3C-68B0E0A40325}"/>
              </a:ext>
            </a:extLst>
          </p:cNvPr>
          <p:cNvSpPr txBox="1"/>
          <p:nvPr/>
        </p:nvSpPr>
        <p:spPr>
          <a:xfrm>
            <a:off x="91152" y="2040654"/>
            <a:ext cx="5032636" cy="178510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i="0">
                <a:latin typeface="Bahnschrift SemiLight"/>
                <a:ea typeface="fkGroteskNeue"/>
                <a:cs typeface="fkGroteskNeue"/>
              </a:rPr>
              <a:t>NPR Features (Spatial Domain)</a:t>
            </a:r>
          </a:p>
          <a:p>
            <a:pPr marL="228600" indent="-228600" algn="l">
              <a:buFont typeface=""/>
              <a:buChar char="•"/>
            </a:pPr>
            <a:r>
              <a:rPr lang="en-US" sz="2200" b="0" i="0">
                <a:latin typeface="Bahnschrift SemiLight"/>
                <a:ea typeface="fkGroteskNeue"/>
                <a:cs typeface="fkGroteskNeue"/>
              </a:rPr>
              <a:t>Extracts local pixel relationships</a:t>
            </a:r>
          </a:p>
          <a:p>
            <a:pPr marL="228600" indent="-228600" algn="l">
              <a:buFont typeface=""/>
              <a:buChar char="•"/>
            </a:pPr>
            <a:r>
              <a:rPr lang="en-US" sz="2200" b="0" i="0">
                <a:latin typeface="Bahnschrift SemiLight"/>
                <a:ea typeface="fkGroteskNeue"/>
                <a:cs typeface="fkGroteskNeue"/>
              </a:rPr>
              <a:t>Input: 256×256 image</a:t>
            </a:r>
          </a:p>
          <a:p>
            <a:pPr marL="228600" indent="-228600" algn="l">
              <a:buFont typeface=""/>
              <a:buChar char="•"/>
            </a:pPr>
            <a:r>
              <a:rPr lang="en-US" sz="2200" b="0" i="0">
                <a:latin typeface="Bahnschrift SemiLight"/>
                <a:ea typeface="fkGroteskNeue"/>
                <a:cs typeface="fkGroteskNeue"/>
              </a:rPr>
              <a:t>Output: 2×2 grid differences</a:t>
            </a:r>
          </a:p>
          <a:p>
            <a:pPr marL="228600" indent="-228600" algn="l">
              <a:buFont typeface=""/>
              <a:buChar char="•"/>
            </a:pPr>
            <a:r>
              <a:rPr lang="en-US" sz="2200" b="0" i="0">
                <a:latin typeface="Bahnschrift SemiLight"/>
                <a:ea typeface="fkGroteskNeue"/>
                <a:cs typeface="fkGroteskNeue"/>
              </a:rPr>
              <a:t>Captures up-sampling artifacts</a:t>
            </a:r>
          </a:p>
        </p:txBody>
      </p:sp>
      <p:sp>
        <p:nvSpPr>
          <p:cNvPr id="7" name="TextBox 6">
            <a:extLst>
              <a:ext uri="{FF2B5EF4-FFF2-40B4-BE49-F238E27FC236}">
                <a16:creationId xmlns:a16="http://schemas.microsoft.com/office/drawing/2014/main" id="{8A92F84F-82C5-5914-1E33-CC0E6AD5B0A9}"/>
              </a:ext>
            </a:extLst>
          </p:cNvPr>
          <p:cNvSpPr txBox="1"/>
          <p:nvPr/>
        </p:nvSpPr>
        <p:spPr>
          <a:xfrm>
            <a:off x="4971737" y="2248524"/>
            <a:ext cx="3210393"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t>+</a:t>
            </a:r>
          </a:p>
        </p:txBody>
      </p:sp>
      <p:sp>
        <p:nvSpPr>
          <p:cNvPr id="9" name="TextBox 8">
            <a:extLst>
              <a:ext uri="{FF2B5EF4-FFF2-40B4-BE49-F238E27FC236}">
                <a16:creationId xmlns:a16="http://schemas.microsoft.com/office/drawing/2014/main" id="{53D6EA99-A69A-1C3D-7E71-C7EA936317DA}"/>
              </a:ext>
            </a:extLst>
          </p:cNvPr>
          <p:cNvSpPr txBox="1"/>
          <p:nvPr/>
        </p:nvSpPr>
        <p:spPr>
          <a:xfrm>
            <a:off x="6195934" y="2042410"/>
            <a:ext cx="6096000"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a:t>Frequency Features (Frequency Domain)</a:t>
            </a:r>
          </a:p>
          <a:p>
            <a:pPr marL="228600" indent="-228600" algn="l">
              <a:buFont typeface=""/>
              <a:buChar char="•"/>
            </a:pPr>
            <a:r>
              <a:rPr lang="en-US" sz="2200"/>
              <a:t>Fourier transform + magnitude spectrum</a:t>
            </a:r>
          </a:p>
          <a:p>
            <a:pPr marL="228600" indent="-228600" algn="l">
              <a:buFont typeface=""/>
              <a:buChar char="•"/>
            </a:pPr>
            <a:r>
              <a:rPr lang="en-US" sz="2200"/>
              <a:t>Input: 256×256 image</a:t>
            </a:r>
          </a:p>
          <a:p>
            <a:pPr marL="228600" indent="-228600" algn="l">
              <a:buFont typeface=""/>
              <a:buChar char="•"/>
            </a:pPr>
            <a:r>
              <a:rPr lang="en-US" sz="2200"/>
              <a:t>Output: Frequency bins</a:t>
            </a:r>
          </a:p>
          <a:p>
            <a:pPr marL="228600" indent="-228600" algn="l">
              <a:buFont typeface=""/>
              <a:buChar char="•"/>
            </a:pPr>
            <a:r>
              <a:rPr lang="en-US" sz="2200"/>
              <a:t>Captures global spectral patterns</a:t>
            </a:r>
          </a:p>
          <a:p>
            <a:pPr algn="ctr"/>
            <a:endParaRPr lang="en-US" sz="2200"/>
          </a:p>
        </p:txBody>
      </p:sp>
      <p:sp>
        <p:nvSpPr>
          <p:cNvPr id="11" name="TextBox 10">
            <a:extLst>
              <a:ext uri="{FF2B5EF4-FFF2-40B4-BE49-F238E27FC236}">
                <a16:creationId xmlns:a16="http://schemas.microsoft.com/office/drawing/2014/main" id="{4F2BC00E-A8C6-9083-BC1E-E4CA630F3C28}"/>
              </a:ext>
            </a:extLst>
          </p:cNvPr>
          <p:cNvSpPr txBox="1"/>
          <p:nvPr/>
        </p:nvSpPr>
        <p:spPr>
          <a:xfrm>
            <a:off x="187377" y="4740639"/>
            <a:ext cx="6096000"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latin typeface="Bahnschrift SemiLight"/>
              </a:rPr>
              <a:t>=</a:t>
            </a:r>
            <a:endParaRPr lang="en-US"/>
          </a:p>
          <a:p>
            <a:pPr algn="ctr"/>
            <a:endParaRPr lang="en-US"/>
          </a:p>
        </p:txBody>
      </p:sp>
      <p:sp>
        <p:nvSpPr>
          <p:cNvPr id="12" name="TextBox 11">
            <a:extLst>
              <a:ext uri="{FF2B5EF4-FFF2-40B4-BE49-F238E27FC236}">
                <a16:creationId xmlns:a16="http://schemas.microsoft.com/office/drawing/2014/main" id="{44B83156-4B7D-5399-47AD-C7F5EBAEEA34}"/>
              </a:ext>
            </a:extLst>
          </p:cNvPr>
          <p:cNvSpPr txBox="1"/>
          <p:nvPr/>
        </p:nvSpPr>
        <p:spPr>
          <a:xfrm>
            <a:off x="986854" y="4091066"/>
            <a:ext cx="4484557"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200" b="1"/>
              <a:t>Hybrid Feature Vector</a:t>
            </a:r>
          </a:p>
          <a:p>
            <a:pPr marL="228600" indent="-228600" algn="l">
              <a:buFont typeface=""/>
              <a:buChar char="•"/>
            </a:pPr>
            <a:r>
              <a:rPr lang="en-US" sz="2200"/>
              <a:t>Concatenate NPR + Frequency features</a:t>
            </a:r>
          </a:p>
          <a:p>
            <a:pPr marL="228600" indent="-228600" algn="l">
              <a:buFont typeface=""/>
              <a:buChar char="•"/>
            </a:pPr>
            <a:r>
              <a:rPr lang="en-US" sz="2200"/>
              <a:t>Train single CNN on combined representation</a:t>
            </a:r>
          </a:p>
          <a:p>
            <a:pPr marL="228600" indent="-228600" algn="l">
              <a:buFont typeface=""/>
              <a:buChar char="•"/>
            </a:pPr>
            <a:r>
              <a:rPr lang="en-US" sz="2200"/>
              <a:t>Learn joint spatial-frequency decision boundary</a:t>
            </a:r>
          </a:p>
          <a:p>
            <a:pPr algn="l"/>
            <a:endParaRPr lang="en-US" sz="2200" b="1"/>
          </a:p>
          <a:p>
            <a:pPr algn="ctr"/>
            <a:endParaRPr lang="en-US" sz="2200"/>
          </a:p>
        </p:txBody>
      </p:sp>
      <p:sp>
        <p:nvSpPr>
          <p:cNvPr id="13" name="TextBox 12">
            <a:extLst>
              <a:ext uri="{FF2B5EF4-FFF2-40B4-BE49-F238E27FC236}">
                <a16:creationId xmlns:a16="http://schemas.microsoft.com/office/drawing/2014/main" id="{3A791E14-5DCE-2D59-69C9-A1BD70239D33}"/>
              </a:ext>
            </a:extLst>
          </p:cNvPr>
          <p:cNvSpPr txBox="1"/>
          <p:nvPr/>
        </p:nvSpPr>
        <p:spPr>
          <a:xfrm>
            <a:off x="5758721" y="3991131"/>
            <a:ext cx="5908624" cy="30777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rtl="0"/>
            <a:r>
              <a:rPr lang="en-US" sz="2200" b="1"/>
              <a:t>Expected Benefits:​</a:t>
            </a:r>
          </a:p>
          <a:p>
            <a:pPr marL="228600" indent="-228600">
              <a:buFont typeface=""/>
              <a:buChar char="•"/>
            </a:pPr>
            <a:r>
              <a:rPr lang="en-US" sz="2200"/>
              <a:t>Complementary information: NPR catches local artifacts, Frequency catches global patterns​</a:t>
            </a:r>
          </a:p>
          <a:p>
            <a:pPr marL="228600" indent="-228600">
              <a:buFont typeface=""/>
              <a:buChar char="•"/>
            </a:pPr>
            <a:r>
              <a:rPr lang="en-US" sz="2200"/>
              <a:t>Robustness: Attacking one modality doesn't neutralize the other​</a:t>
            </a:r>
          </a:p>
          <a:p>
            <a:pPr marL="228600" indent="-228600">
              <a:buFont typeface=""/>
              <a:buChar char="•"/>
            </a:pPr>
            <a:r>
              <a:rPr lang="en-US" sz="2200"/>
              <a:t>Accuracy improvement: 5-10% expected on both clean and attacked images</a:t>
            </a:r>
          </a:p>
          <a:p>
            <a:pPr algn="ctr"/>
            <a:endParaRPr lang="en-US"/>
          </a:p>
        </p:txBody>
      </p:sp>
    </p:spTree>
    <p:extLst>
      <p:ext uri="{BB962C8B-B14F-4D97-AF65-F5344CB8AC3E}">
        <p14:creationId xmlns:p14="http://schemas.microsoft.com/office/powerpoint/2010/main" val="611099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2BBF5F-15F1-DF58-DDA1-09D6EFFD6179}"/>
              </a:ext>
            </a:extLst>
          </p:cNvPr>
          <p:cNvSpPr>
            <a:spLocks noGrp="1"/>
          </p:cNvSpPr>
          <p:nvPr>
            <p:ph sz="quarter" idx="13"/>
          </p:nvPr>
        </p:nvSpPr>
        <p:spPr>
          <a:xfrm>
            <a:off x="549" y="-2144747"/>
            <a:ext cx="10945317" cy="3350584"/>
          </a:xfrm>
        </p:spPr>
        <p:txBody>
          <a:bodyPr/>
          <a:lstStyle/>
          <a:p>
            <a:pPr marL="164465" indent="-164465"/>
            <a:r>
              <a:rPr lang="en-US"/>
              <a:t>Comparison Table:</a:t>
            </a:r>
          </a:p>
        </p:txBody>
      </p:sp>
      <p:graphicFrame>
        <p:nvGraphicFramePr>
          <p:cNvPr id="5" name="Table 4">
            <a:extLst>
              <a:ext uri="{FF2B5EF4-FFF2-40B4-BE49-F238E27FC236}">
                <a16:creationId xmlns:a16="http://schemas.microsoft.com/office/drawing/2014/main" id="{E996A700-C76B-5A7E-49C1-09096F9E0B06}"/>
              </a:ext>
            </a:extLst>
          </p:cNvPr>
          <p:cNvGraphicFramePr>
            <a:graphicFrameLocks noGrp="1"/>
          </p:cNvGraphicFramePr>
          <p:nvPr>
            <p:extLst>
              <p:ext uri="{D42A27DB-BD31-4B8C-83A1-F6EECF244321}">
                <p14:modId xmlns:p14="http://schemas.microsoft.com/office/powerpoint/2010/main" val="4146670879"/>
              </p:ext>
            </p:extLst>
          </p:nvPr>
        </p:nvGraphicFramePr>
        <p:xfrm>
          <a:off x="687049" y="1461540"/>
          <a:ext cx="10337416" cy="4859880"/>
        </p:xfrm>
        <a:graphic>
          <a:graphicData uri="http://schemas.openxmlformats.org/drawingml/2006/table">
            <a:tbl>
              <a:tblPr bandRow="1">
                <a:tableStyleId>{00A15C55-8517-42AA-B614-E9B94910E393}</a:tableStyleId>
              </a:tblPr>
              <a:tblGrid>
                <a:gridCol w="2584354">
                  <a:extLst>
                    <a:ext uri="{9D8B030D-6E8A-4147-A177-3AD203B41FA5}">
                      <a16:colId xmlns:a16="http://schemas.microsoft.com/office/drawing/2014/main" val="4220149575"/>
                    </a:ext>
                  </a:extLst>
                </a:gridCol>
                <a:gridCol w="2584354">
                  <a:extLst>
                    <a:ext uri="{9D8B030D-6E8A-4147-A177-3AD203B41FA5}">
                      <a16:colId xmlns:a16="http://schemas.microsoft.com/office/drawing/2014/main" val="4034118683"/>
                    </a:ext>
                  </a:extLst>
                </a:gridCol>
                <a:gridCol w="2584354">
                  <a:extLst>
                    <a:ext uri="{9D8B030D-6E8A-4147-A177-3AD203B41FA5}">
                      <a16:colId xmlns:a16="http://schemas.microsoft.com/office/drawing/2014/main" val="285759779"/>
                    </a:ext>
                  </a:extLst>
                </a:gridCol>
                <a:gridCol w="2584354">
                  <a:extLst>
                    <a:ext uri="{9D8B030D-6E8A-4147-A177-3AD203B41FA5}">
                      <a16:colId xmlns:a16="http://schemas.microsoft.com/office/drawing/2014/main" val="4125856550"/>
                    </a:ext>
                  </a:extLst>
                </a:gridCol>
              </a:tblGrid>
              <a:tr h="1444826">
                <a:tc>
                  <a:txBody>
                    <a:bodyPr/>
                    <a:lstStyle/>
                    <a:p>
                      <a:pPr algn="l" fontAlgn="t" latinLnBrk="0">
                        <a:buNone/>
                      </a:pPr>
                      <a:r>
                        <a:rPr lang="en-US" b="0">
                          <a:solidFill>
                            <a:schemeClr val="bg2"/>
                          </a:solidFill>
                          <a:effectLst/>
                        </a:rPr>
                        <a:t>Approach</a:t>
                      </a:r>
                    </a:p>
                  </a:txBody>
                  <a:tcPr marL="76200" marR="76200" marT="76200" marB="76200">
                    <a:lnL w="9525" cap="flat" cmpd="sng" algn="ctr">
                      <a:solidFill>
                        <a:srgbClr val="A09C8A"/>
                      </a:solidFill>
                      <a:prstDash val="solid"/>
                      <a:round/>
                      <a:headEnd type="none" w="med" len="med"/>
                      <a:tailEnd type="none" w="med" len="med"/>
                    </a:lnL>
                    <a:lnR w="9525" cap="flat" cmpd="sng" algn="ctr">
                      <a:solidFill>
                        <a:srgbClr val="30998A"/>
                      </a:solidFill>
                      <a:prstDash val="solid"/>
                      <a:round/>
                      <a:headEnd type="none" w="med" len="med"/>
                      <a:tailEnd type="none" w="med" len="med"/>
                    </a:lnR>
                    <a:lnT w="9525" cap="flat" cmpd="sng" algn="ctr">
                      <a:solidFill>
                        <a:srgbClr val="A09C8A"/>
                      </a:solidFill>
                      <a:prstDash val="solid"/>
                      <a:round/>
                      <a:headEnd type="none" w="med" len="med"/>
                      <a:tailEnd type="none" w="med" len="med"/>
                    </a:lnT>
                    <a:lnB w="9525" cap="flat" cmpd="sng" algn="ctr">
                      <a:solidFill>
                        <a:srgbClr val="E0AC8A"/>
                      </a:solidFill>
                      <a:prstDash val="solid"/>
                      <a:round/>
                      <a:headEnd type="none" w="med" len="med"/>
                      <a:tailEnd type="none" w="med" len="med"/>
                    </a:lnB>
                    <a:noFill/>
                  </a:tcPr>
                </a:tc>
                <a:tc>
                  <a:txBody>
                    <a:bodyPr/>
                    <a:lstStyle/>
                    <a:p>
                      <a:pPr algn="l" fontAlgn="t" latinLnBrk="0">
                        <a:buNone/>
                      </a:pPr>
                      <a:r>
                        <a:rPr lang="en-US" b="0">
                          <a:solidFill>
                            <a:schemeClr val="bg2"/>
                          </a:solidFill>
                          <a:effectLst/>
                        </a:rPr>
                        <a:t>Clean Accuracy</a:t>
                      </a:r>
                    </a:p>
                  </a:txBody>
                  <a:tcPr marL="76200" marR="76200" marT="76200" marB="76200">
                    <a:lnL w="9525" cap="flat" cmpd="sng" algn="ctr">
                      <a:solidFill>
                        <a:srgbClr val="30998A"/>
                      </a:solidFill>
                      <a:prstDash val="solid"/>
                      <a:round/>
                      <a:headEnd type="none" w="med" len="med"/>
                      <a:tailEnd type="none" w="med" len="med"/>
                    </a:lnL>
                    <a:lnR w="9525" cap="flat" cmpd="sng" algn="ctr">
                      <a:solidFill>
                        <a:srgbClr val="A0A18A"/>
                      </a:solidFill>
                      <a:prstDash val="solid"/>
                      <a:round/>
                      <a:headEnd type="none" w="med" len="med"/>
                      <a:tailEnd type="none" w="med" len="med"/>
                    </a:lnR>
                    <a:lnT w="9525" cap="flat" cmpd="sng" algn="ctr">
                      <a:solidFill>
                        <a:srgbClr val="30998A"/>
                      </a:solidFill>
                      <a:prstDash val="solid"/>
                      <a:round/>
                      <a:headEnd type="none" w="med" len="med"/>
                      <a:tailEnd type="none" w="med" len="med"/>
                    </a:lnT>
                    <a:lnB w="9525" cap="flat" cmpd="sng" algn="ctr">
                      <a:solidFill>
                        <a:srgbClr val="30B28A"/>
                      </a:solidFill>
                      <a:prstDash val="solid"/>
                      <a:round/>
                      <a:headEnd type="none" w="med" len="med"/>
                      <a:tailEnd type="none" w="med" len="med"/>
                    </a:lnB>
                    <a:noFill/>
                  </a:tcPr>
                </a:tc>
                <a:tc>
                  <a:txBody>
                    <a:bodyPr/>
                    <a:lstStyle/>
                    <a:p>
                      <a:pPr algn="l" fontAlgn="t" latinLnBrk="0">
                        <a:buNone/>
                      </a:pPr>
                      <a:r>
                        <a:rPr lang="en-US" b="0">
                          <a:solidFill>
                            <a:schemeClr val="bg2"/>
                          </a:solidFill>
                          <a:effectLst/>
                        </a:rPr>
                        <a:t>Robust Accuracy</a:t>
                      </a:r>
                    </a:p>
                  </a:txBody>
                  <a:tcPr marL="76200" marR="76200" marT="76200" marB="76200">
                    <a:lnL w="9525" cap="flat" cmpd="sng" algn="ctr">
                      <a:solidFill>
                        <a:srgbClr val="A0A18A"/>
                      </a:solidFill>
                      <a:prstDash val="solid"/>
                      <a:round/>
                      <a:headEnd type="none" w="med" len="med"/>
                      <a:tailEnd type="none" w="med" len="med"/>
                    </a:lnL>
                    <a:lnR w="9525" cap="flat" cmpd="sng" algn="ctr">
                      <a:solidFill>
                        <a:srgbClr val="C0B38A"/>
                      </a:solidFill>
                      <a:prstDash val="solid"/>
                      <a:round/>
                      <a:headEnd type="none" w="med" len="med"/>
                      <a:tailEnd type="none" w="med" len="med"/>
                    </a:lnR>
                    <a:lnT w="9525" cap="flat" cmpd="sng" algn="ctr">
                      <a:solidFill>
                        <a:srgbClr val="A0A18A"/>
                      </a:solidFill>
                      <a:prstDash val="solid"/>
                      <a:round/>
                      <a:headEnd type="none" w="med" len="med"/>
                      <a:tailEnd type="none" w="med" len="med"/>
                    </a:lnT>
                    <a:lnB w="9525" cap="flat" cmpd="sng" algn="ctr">
                      <a:solidFill>
                        <a:srgbClr val="D0B78A"/>
                      </a:solidFill>
                      <a:prstDash val="solid"/>
                      <a:round/>
                      <a:headEnd type="none" w="med" len="med"/>
                      <a:tailEnd type="none" w="med" len="med"/>
                    </a:lnB>
                    <a:noFill/>
                  </a:tcPr>
                </a:tc>
                <a:tc>
                  <a:txBody>
                    <a:bodyPr/>
                    <a:lstStyle/>
                    <a:p>
                      <a:pPr algn="l" fontAlgn="t" latinLnBrk="0">
                        <a:buNone/>
                      </a:pPr>
                      <a:r>
                        <a:rPr lang="en-US" b="0">
                          <a:solidFill>
                            <a:schemeClr val="bg2"/>
                          </a:solidFill>
                          <a:effectLst/>
                        </a:rPr>
                        <a:t>Computational Cost</a:t>
                      </a:r>
                    </a:p>
                  </a:txBody>
                  <a:tcPr marL="76200" marR="76200" marT="76200" marB="76200">
                    <a:lnL w="9525" cap="flat" cmpd="sng" algn="ctr">
                      <a:solidFill>
                        <a:srgbClr val="C0B38A"/>
                      </a:solidFill>
                      <a:prstDash val="solid"/>
                      <a:round/>
                      <a:headEnd type="none" w="med" len="med"/>
                      <a:tailEnd type="none" w="med" len="med"/>
                    </a:lnL>
                    <a:lnR w="9525" cap="flat" cmpd="sng" algn="ctr">
                      <a:solidFill>
                        <a:srgbClr val="C0B38A"/>
                      </a:solidFill>
                      <a:prstDash val="solid"/>
                      <a:round/>
                      <a:headEnd type="none" w="med" len="med"/>
                      <a:tailEnd type="none" w="med" len="med"/>
                    </a:lnR>
                    <a:lnT w="9525" cap="flat" cmpd="sng" algn="ctr">
                      <a:solidFill>
                        <a:srgbClr val="C0B38A"/>
                      </a:solidFill>
                      <a:prstDash val="solid"/>
                      <a:round/>
                      <a:headEnd type="none" w="med" len="med"/>
                      <a:tailEnd type="none" w="med" len="med"/>
                    </a:lnT>
                    <a:lnB w="9525" cap="flat" cmpd="sng" algn="ctr">
                      <a:solidFill>
                        <a:srgbClr val="40C08A"/>
                      </a:solidFill>
                      <a:prstDash val="solid"/>
                      <a:round/>
                      <a:headEnd type="none" w="med" len="med"/>
                      <a:tailEnd type="none" w="med" len="med"/>
                    </a:lnB>
                    <a:noFill/>
                  </a:tcPr>
                </a:tc>
                <a:extLst>
                  <a:ext uri="{0D108BD9-81ED-4DB2-BD59-A6C34878D82A}">
                    <a16:rowId xmlns:a16="http://schemas.microsoft.com/office/drawing/2014/main" val="1257110995"/>
                  </a:ext>
                </a:extLst>
              </a:tr>
              <a:tr h="761820">
                <a:tc>
                  <a:txBody>
                    <a:bodyPr/>
                    <a:lstStyle/>
                    <a:p>
                      <a:pPr algn="l" fontAlgn="base" latinLnBrk="0">
                        <a:buNone/>
                      </a:pPr>
                      <a:r>
                        <a:rPr lang="en-US">
                          <a:solidFill>
                            <a:schemeClr val="bg2"/>
                          </a:solidFill>
                          <a:effectLst/>
                        </a:rPr>
                        <a:t>NPR only</a:t>
                      </a:r>
                    </a:p>
                  </a:txBody>
                  <a:tcPr marL="76200" marR="76200" anchor="ctr">
                    <a:lnL w="9525" cap="flat" cmpd="sng" algn="ctr">
                      <a:solidFill>
                        <a:srgbClr val="E0AC8A"/>
                      </a:solidFill>
                      <a:prstDash val="solid"/>
                      <a:round/>
                      <a:headEnd type="none" w="med" len="med"/>
                      <a:tailEnd type="none" w="med" len="med"/>
                    </a:lnL>
                    <a:lnR w="9525" cap="flat" cmpd="sng" algn="ctr">
                      <a:solidFill>
                        <a:srgbClr val="30B28A"/>
                      </a:solidFill>
                      <a:prstDash val="solid"/>
                      <a:round/>
                      <a:headEnd type="none" w="med" len="med"/>
                      <a:tailEnd type="none" w="med" len="med"/>
                    </a:lnR>
                    <a:lnT w="9525" cap="flat" cmpd="sng" algn="ctr">
                      <a:solidFill>
                        <a:srgbClr val="E0AC8A"/>
                      </a:solidFill>
                      <a:prstDash val="solid"/>
                      <a:round/>
                      <a:headEnd type="none" w="med" len="med"/>
                      <a:tailEnd type="none" w="med" len="med"/>
                    </a:lnT>
                    <a:lnB w="9525" cap="flat" cmpd="sng" algn="ctr">
                      <a:solidFill>
                        <a:srgbClr val="10C8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~92%</a:t>
                      </a:r>
                    </a:p>
                  </a:txBody>
                  <a:tcPr marL="76200" marR="76200" anchor="ctr">
                    <a:lnL w="9525" cap="flat" cmpd="sng" algn="ctr">
                      <a:solidFill>
                        <a:srgbClr val="30B28A"/>
                      </a:solidFill>
                      <a:prstDash val="solid"/>
                      <a:round/>
                      <a:headEnd type="none" w="med" len="med"/>
                      <a:tailEnd type="none" w="med" len="med"/>
                    </a:lnL>
                    <a:lnR w="9525" cap="flat" cmpd="sng" algn="ctr">
                      <a:solidFill>
                        <a:srgbClr val="D0B78A"/>
                      </a:solidFill>
                      <a:prstDash val="solid"/>
                      <a:round/>
                      <a:headEnd type="none" w="med" len="med"/>
                      <a:tailEnd type="none" w="med" len="med"/>
                    </a:lnR>
                    <a:lnT w="9525" cap="flat" cmpd="sng" algn="ctr">
                      <a:solidFill>
                        <a:srgbClr val="30B28A"/>
                      </a:solidFill>
                      <a:prstDash val="solid"/>
                      <a:round/>
                      <a:headEnd type="none" w="med" len="med"/>
                      <a:tailEnd type="none" w="med" len="med"/>
                    </a:lnT>
                    <a:lnB w="9525" cap="flat" cmpd="sng" algn="ctr">
                      <a:solidFill>
                        <a:srgbClr val="30C1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~55%</a:t>
                      </a:r>
                    </a:p>
                  </a:txBody>
                  <a:tcPr marL="76200" marR="76200" anchor="ctr">
                    <a:lnL w="9525" cap="flat" cmpd="sng" algn="ctr">
                      <a:solidFill>
                        <a:srgbClr val="D0B78A"/>
                      </a:solidFill>
                      <a:prstDash val="solid"/>
                      <a:round/>
                      <a:headEnd type="none" w="med" len="med"/>
                      <a:tailEnd type="none" w="med" len="med"/>
                    </a:lnL>
                    <a:lnR w="9525" cap="flat" cmpd="sng" algn="ctr">
                      <a:solidFill>
                        <a:srgbClr val="40C08A"/>
                      </a:solidFill>
                      <a:prstDash val="solid"/>
                      <a:round/>
                      <a:headEnd type="none" w="med" len="med"/>
                      <a:tailEnd type="none" w="med" len="med"/>
                    </a:lnR>
                    <a:lnT w="9525" cap="flat" cmpd="sng" algn="ctr">
                      <a:solidFill>
                        <a:srgbClr val="D0B78A"/>
                      </a:solidFill>
                      <a:prstDash val="solid"/>
                      <a:round/>
                      <a:headEnd type="none" w="med" len="med"/>
                      <a:tailEnd type="none" w="med" len="med"/>
                    </a:lnT>
                    <a:lnB w="9525" cap="flat" cmpd="sng" algn="ctr">
                      <a:solidFill>
                        <a:srgbClr val="00BF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Baseline</a:t>
                      </a:r>
                    </a:p>
                  </a:txBody>
                  <a:tcPr marL="76200" marR="76200" anchor="ctr">
                    <a:lnL w="9525" cap="flat" cmpd="sng" algn="ctr">
                      <a:solidFill>
                        <a:srgbClr val="40C08A"/>
                      </a:solidFill>
                      <a:prstDash val="solid"/>
                      <a:round/>
                      <a:headEnd type="none" w="med" len="med"/>
                      <a:tailEnd type="none" w="med" len="med"/>
                    </a:lnL>
                    <a:lnR w="9525" cap="flat" cmpd="sng" algn="ctr">
                      <a:solidFill>
                        <a:srgbClr val="40C08A"/>
                      </a:solidFill>
                      <a:prstDash val="solid"/>
                      <a:round/>
                      <a:headEnd type="none" w="med" len="med"/>
                      <a:tailEnd type="none" w="med" len="med"/>
                    </a:lnR>
                    <a:lnT w="9525" cap="flat" cmpd="sng" algn="ctr">
                      <a:solidFill>
                        <a:srgbClr val="40C08A"/>
                      </a:solidFill>
                      <a:prstDash val="solid"/>
                      <a:round/>
                      <a:headEnd type="none" w="med" len="med"/>
                      <a:tailEnd type="none" w="med" len="med"/>
                    </a:lnT>
                    <a:lnB w="9525" cap="flat" cmpd="sng" algn="ctr">
                      <a:solidFill>
                        <a:srgbClr val="20C78A"/>
                      </a:solidFill>
                      <a:prstDash val="solid"/>
                      <a:round/>
                      <a:headEnd type="none" w="med" len="med"/>
                      <a:tailEnd type="none" w="med" len="med"/>
                    </a:lnB>
                    <a:noFill/>
                  </a:tcPr>
                </a:tc>
                <a:extLst>
                  <a:ext uri="{0D108BD9-81ED-4DB2-BD59-A6C34878D82A}">
                    <a16:rowId xmlns:a16="http://schemas.microsoft.com/office/drawing/2014/main" val="3186975487"/>
                  </a:ext>
                </a:extLst>
              </a:tr>
              <a:tr h="1326617">
                <a:tc>
                  <a:txBody>
                    <a:bodyPr/>
                    <a:lstStyle/>
                    <a:p>
                      <a:pPr algn="l" fontAlgn="base" latinLnBrk="0">
                        <a:buNone/>
                      </a:pPr>
                      <a:r>
                        <a:rPr lang="en-US">
                          <a:solidFill>
                            <a:schemeClr val="bg2"/>
                          </a:solidFill>
                          <a:effectLst/>
                        </a:rPr>
                        <a:t>Frequency only</a:t>
                      </a:r>
                    </a:p>
                  </a:txBody>
                  <a:tcPr marL="76200" marR="76200" anchor="ctr">
                    <a:lnL w="9525" cap="flat" cmpd="sng" algn="ctr">
                      <a:solidFill>
                        <a:srgbClr val="10C88A"/>
                      </a:solidFill>
                      <a:prstDash val="solid"/>
                      <a:round/>
                      <a:headEnd type="none" w="med" len="med"/>
                      <a:tailEnd type="none" w="med" len="med"/>
                    </a:lnL>
                    <a:lnR w="9525" cap="flat" cmpd="sng" algn="ctr">
                      <a:solidFill>
                        <a:srgbClr val="30C18A"/>
                      </a:solidFill>
                      <a:prstDash val="solid"/>
                      <a:round/>
                      <a:headEnd type="none" w="med" len="med"/>
                      <a:tailEnd type="none" w="med" len="med"/>
                    </a:lnR>
                    <a:lnT w="9525" cap="flat" cmpd="sng" algn="ctr">
                      <a:solidFill>
                        <a:srgbClr val="10C88A"/>
                      </a:solidFill>
                      <a:prstDash val="solid"/>
                      <a:round/>
                      <a:headEnd type="none" w="med" len="med"/>
                      <a:tailEnd type="none" w="med" len="med"/>
                    </a:lnT>
                    <a:lnB w="9525" cap="flat" cmpd="sng" algn="ctr">
                      <a:solidFill>
                        <a:srgbClr val="E0BB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~85%</a:t>
                      </a:r>
                    </a:p>
                  </a:txBody>
                  <a:tcPr marL="76200" marR="76200" anchor="ctr">
                    <a:lnL w="9525" cap="flat" cmpd="sng" algn="ctr">
                      <a:solidFill>
                        <a:srgbClr val="30C18A"/>
                      </a:solidFill>
                      <a:prstDash val="solid"/>
                      <a:round/>
                      <a:headEnd type="none" w="med" len="med"/>
                      <a:tailEnd type="none" w="med" len="med"/>
                    </a:lnL>
                    <a:lnR w="9525" cap="flat" cmpd="sng" algn="ctr">
                      <a:solidFill>
                        <a:srgbClr val="00BF8A"/>
                      </a:solidFill>
                      <a:prstDash val="solid"/>
                      <a:round/>
                      <a:headEnd type="none" w="med" len="med"/>
                      <a:tailEnd type="none" w="med" len="med"/>
                    </a:lnR>
                    <a:lnT w="9525" cap="flat" cmpd="sng" algn="ctr">
                      <a:solidFill>
                        <a:srgbClr val="30C18A"/>
                      </a:solidFill>
                      <a:prstDash val="solid"/>
                      <a:round/>
                      <a:headEnd type="none" w="med" len="med"/>
                      <a:tailEnd type="none" w="med" len="med"/>
                    </a:lnT>
                    <a:lnB w="9525" cap="flat" cmpd="sng" algn="ctr">
                      <a:solidFill>
                        <a:srgbClr val="60C3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~48%</a:t>
                      </a:r>
                    </a:p>
                  </a:txBody>
                  <a:tcPr marL="76200" marR="76200" anchor="ctr">
                    <a:lnL w="9525" cap="flat" cmpd="sng" algn="ctr">
                      <a:solidFill>
                        <a:srgbClr val="00BF8A"/>
                      </a:solidFill>
                      <a:prstDash val="solid"/>
                      <a:round/>
                      <a:headEnd type="none" w="med" len="med"/>
                      <a:tailEnd type="none" w="med" len="med"/>
                    </a:lnL>
                    <a:lnR w="9525" cap="flat" cmpd="sng" algn="ctr">
                      <a:solidFill>
                        <a:srgbClr val="20C78A"/>
                      </a:solidFill>
                      <a:prstDash val="solid"/>
                      <a:round/>
                      <a:headEnd type="none" w="med" len="med"/>
                      <a:tailEnd type="none" w="med" len="med"/>
                    </a:lnR>
                    <a:lnT w="9525" cap="flat" cmpd="sng" algn="ctr">
                      <a:solidFill>
                        <a:srgbClr val="00BF8A"/>
                      </a:solidFill>
                      <a:prstDash val="solid"/>
                      <a:round/>
                      <a:headEnd type="none" w="med" len="med"/>
                      <a:tailEnd type="none" w="med" len="med"/>
                    </a:lnT>
                    <a:lnB w="9525" cap="flat" cmpd="sng" algn="ctr">
                      <a:solidFill>
                        <a:srgbClr val="E0BB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Baseline</a:t>
                      </a:r>
                    </a:p>
                  </a:txBody>
                  <a:tcPr marL="76200" marR="76200" anchor="ctr">
                    <a:lnL w="9525" cap="flat" cmpd="sng" algn="ctr">
                      <a:solidFill>
                        <a:srgbClr val="20C78A"/>
                      </a:solidFill>
                      <a:prstDash val="solid"/>
                      <a:round/>
                      <a:headEnd type="none" w="med" len="med"/>
                      <a:tailEnd type="none" w="med" len="med"/>
                    </a:lnL>
                    <a:lnR w="9525" cap="flat" cmpd="sng" algn="ctr">
                      <a:solidFill>
                        <a:srgbClr val="20C78A"/>
                      </a:solidFill>
                      <a:prstDash val="solid"/>
                      <a:round/>
                      <a:headEnd type="none" w="med" len="med"/>
                      <a:tailEnd type="none" w="med" len="med"/>
                    </a:lnR>
                    <a:lnT w="9525" cap="flat" cmpd="sng" algn="ctr">
                      <a:solidFill>
                        <a:srgbClr val="20C78A"/>
                      </a:solidFill>
                      <a:prstDash val="solid"/>
                      <a:round/>
                      <a:headEnd type="none" w="med" len="med"/>
                      <a:tailEnd type="none" w="med" len="med"/>
                    </a:lnT>
                    <a:lnB w="9525" cap="flat" cmpd="sng" algn="ctr">
                      <a:solidFill>
                        <a:srgbClr val="A0D38A"/>
                      </a:solidFill>
                      <a:prstDash val="solid"/>
                      <a:round/>
                      <a:headEnd type="none" w="med" len="med"/>
                      <a:tailEnd type="none" w="med" len="med"/>
                    </a:lnB>
                    <a:noFill/>
                  </a:tcPr>
                </a:tc>
                <a:extLst>
                  <a:ext uri="{0D108BD9-81ED-4DB2-BD59-A6C34878D82A}">
                    <a16:rowId xmlns:a16="http://schemas.microsoft.com/office/drawing/2014/main" val="271777856"/>
                  </a:ext>
                </a:extLst>
              </a:tr>
              <a:tr h="1326617">
                <a:tc>
                  <a:txBody>
                    <a:bodyPr/>
                    <a:lstStyle/>
                    <a:p>
                      <a:pPr algn="l" fontAlgn="base" latinLnBrk="0">
                        <a:buNone/>
                      </a:pPr>
                      <a:r>
                        <a:rPr lang="en-US">
                          <a:solidFill>
                            <a:schemeClr val="bg2"/>
                          </a:solidFill>
                          <a:effectLst/>
                        </a:rPr>
                        <a:t>Hybrid NPR + Freq</a:t>
                      </a:r>
                    </a:p>
                  </a:txBody>
                  <a:tcPr marL="76200" marR="76200" anchor="ctr">
                    <a:lnL w="9525" cap="flat" cmpd="sng" algn="ctr">
                      <a:solidFill>
                        <a:srgbClr val="E0BB8A"/>
                      </a:solidFill>
                      <a:prstDash val="solid"/>
                      <a:round/>
                      <a:headEnd type="none" w="med" len="med"/>
                      <a:tailEnd type="none" w="med" len="med"/>
                    </a:lnL>
                    <a:lnR w="9525" cap="flat" cmpd="sng" algn="ctr">
                      <a:solidFill>
                        <a:srgbClr val="60C38A"/>
                      </a:solidFill>
                      <a:prstDash val="solid"/>
                      <a:round/>
                      <a:headEnd type="none" w="med" len="med"/>
                      <a:tailEnd type="none" w="med" len="med"/>
                    </a:lnR>
                    <a:lnT w="9525" cap="flat" cmpd="sng" algn="ctr">
                      <a:solidFill>
                        <a:srgbClr val="E0BB8A"/>
                      </a:solidFill>
                      <a:prstDash val="solid"/>
                      <a:round/>
                      <a:headEnd type="none" w="med" len="med"/>
                      <a:tailEnd type="none" w="med" len="med"/>
                    </a:lnT>
                    <a:lnB w="9525" cap="flat" cmpd="sng" algn="ctr">
                      <a:solidFill>
                        <a:srgbClr val="E0BB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~97%</a:t>
                      </a:r>
                    </a:p>
                  </a:txBody>
                  <a:tcPr marL="76200" marR="76200" anchor="ctr">
                    <a:lnL w="9525" cap="flat" cmpd="sng" algn="ctr">
                      <a:solidFill>
                        <a:srgbClr val="60C38A"/>
                      </a:solidFill>
                      <a:prstDash val="solid"/>
                      <a:round/>
                      <a:headEnd type="none" w="med" len="med"/>
                      <a:tailEnd type="none" w="med" len="med"/>
                    </a:lnL>
                    <a:lnR w="9525" cap="flat" cmpd="sng" algn="ctr">
                      <a:solidFill>
                        <a:srgbClr val="E0BB8A"/>
                      </a:solidFill>
                      <a:prstDash val="solid"/>
                      <a:round/>
                      <a:headEnd type="none" w="med" len="med"/>
                      <a:tailEnd type="none" w="med" len="med"/>
                    </a:lnR>
                    <a:lnT w="9525" cap="flat" cmpd="sng" algn="ctr">
                      <a:solidFill>
                        <a:srgbClr val="60C38A"/>
                      </a:solidFill>
                      <a:prstDash val="solid"/>
                      <a:round/>
                      <a:headEnd type="none" w="med" len="med"/>
                      <a:tailEnd type="none" w="med" len="med"/>
                    </a:lnT>
                    <a:lnB w="9525" cap="flat" cmpd="sng" algn="ctr">
                      <a:solidFill>
                        <a:srgbClr val="60C3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~65%</a:t>
                      </a:r>
                    </a:p>
                  </a:txBody>
                  <a:tcPr marL="76200" marR="76200" anchor="ctr">
                    <a:lnL w="9525" cap="flat" cmpd="sng" algn="ctr">
                      <a:solidFill>
                        <a:srgbClr val="E0BB8A"/>
                      </a:solidFill>
                      <a:prstDash val="solid"/>
                      <a:round/>
                      <a:headEnd type="none" w="med" len="med"/>
                      <a:tailEnd type="none" w="med" len="med"/>
                    </a:lnL>
                    <a:lnR w="9525" cap="flat" cmpd="sng" algn="ctr">
                      <a:solidFill>
                        <a:srgbClr val="A0D38A"/>
                      </a:solidFill>
                      <a:prstDash val="solid"/>
                      <a:round/>
                      <a:headEnd type="none" w="med" len="med"/>
                      <a:tailEnd type="none" w="med" len="med"/>
                    </a:lnR>
                    <a:lnT w="9525" cap="flat" cmpd="sng" algn="ctr">
                      <a:solidFill>
                        <a:srgbClr val="E0BB8A"/>
                      </a:solidFill>
                      <a:prstDash val="solid"/>
                      <a:round/>
                      <a:headEnd type="none" w="med" len="med"/>
                      <a:tailEnd type="none" w="med" len="med"/>
                    </a:lnT>
                    <a:lnB w="9525" cap="flat" cmpd="sng" algn="ctr">
                      <a:solidFill>
                        <a:srgbClr val="E0BB8A"/>
                      </a:solidFill>
                      <a:prstDash val="solid"/>
                      <a:round/>
                      <a:headEnd type="none" w="med" len="med"/>
                      <a:tailEnd type="none" w="med" len="med"/>
                    </a:lnB>
                    <a:noFill/>
                  </a:tcPr>
                </a:tc>
                <a:tc>
                  <a:txBody>
                    <a:bodyPr/>
                    <a:lstStyle/>
                    <a:p>
                      <a:pPr algn="l" fontAlgn="base" latinLnBrk="0">
                        <a:buNone/>
                      </a:pPr>
                      <a:r>
                        <a:rPr lang="en-US">
                          <a:solidFill>
                            <a:schemeClr val="bg2"/>
                          </a:solidFill>
                          <a:effectLst/>
                        </a:rPr>
                        <a:t>+20%</a:t>
                      </a:r>
                    </a:p>
                  </a:txBody>
                  <a:tcPr marL="76200" marR="76200" anchor="ctr">
                    <a:lnL w="9525" cap="flat" cmpd="sng" algn="ctr">
                      <a:solidFill>
                        <a:srgbClr val="A0D38A"/>
                      </a:solidFill>
                      <a:prstDash val="solid"/>
                      <a:round/>
                      <a:headEnd type="none" w="med" len="med"/>
                      <a:tailEnd type="none" w="med" len="med"/>
                    </a:lnL>
                    <a:lnR w="9525" cap="flat" cmpd="sng" algn="ctr">
                      <a:solidFill>
                        <a:srgbClr val="A0D38A"/>
                      </a:solidFill>
                      <a:prstDash val="solid"/>
                      <a:round/>
                      <a:headEnd type="none" w="med" len="med"/>
                      <a:tailEnd type="none" w="med" len="med"/>
                    </a:lnR>
                    <a:lnT w="9525" cap="flat" cmpd="sng" algn="ctr">
                      <a:solidFill>
                        <a:srgbClr val="A0D38A"/>
                      </a:solidFill>
                      <a:prstDash val="solid"/>
                      <a:round/>
                      <a:headEnd type="none" w="med" len="med"/>
                      <a:tailEnd type="none" w="med" len="med"/>
                    </a:lnT>
                    <a:lnB w="9525" cap="flat" cmpd="sng" algn="ctr">
                      <a:solidFill>
                        <a:srgbClr val="A0D38A"/>
                      </a:solidFill>
                      <a:prstDash val="solid"/>
                      <a:round/>
                      <a:headEnd type="none" w="med" len="med"/>
                      <a:tailEnd type="none" w="med" len="med"/>
                    </a:lnB>
                    <a:noFill/>
                  </a:tcPr>
                </a:tc>
                <a:extLst>
                  <a:ext uri="{0D108BD9-81ED-4DB2-BD59-A6C34878D82A}">
                    <a16:rowId xmlns:a16="http://schemas.microsoft.com/office/drawing/2014/main" val="3115336316"/>
                  </a:ext>
                </a:extLst>
              </a:tr>
            </a:tbl>
          </a:graphicData>
        </a:graphic>
      </p:graphicFrame>
    </p:spTree>
    <p:extLst>
      <p:ext uri="{BB962C8B-B14F-4D97-AF65-F5344CB8AC3E}">
        <p14:creationId xmlns:p14="http://schemas.microsoft.com/office/powerpoint/2010/main" val="3510681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87DED8-6AE1-68B6-2A8B-7B962CA7F14B}"/>
              </a:ext>
            </a:extLst>
          </p:cNvPr>
          <p:cNvSpPr>
            <a:spLocks noGrp="1"/>
          </p:cNvSpPr>
          <p:nvPr>
            <p:ph type="title"/>
          </p:nvPr>
        </p:nvSpPr>
        <p:spPr>
          <a:xfrm>
            <a:off x="84389" y="110344"/>
            <a:ext cx="5926585" cy="6662295"/>
          </a:xfrm>
        </p:spPr>
        <p:txBody>
          <a:bodyPr/>
          <a:lstStyle/>
          <a:p>
            <a:r>
              <a:rPr lang="en-US" sz="5400"/>
              <a:t>Hardware Requirements &amp; Time Estimates:</a:t>
            </a:r>
          </a:p>
        </p:txBody>
      </p:sp>
      <p:sp>
        <p:nvSpPr>
          <p:cNvPr id="10" name="Content Placeholder 9">
            <a:extLst>
              <a:ext uri="{FF2B5EF4-FFF2-40B4-BE49-F238E27FC236}">
                <a16:creationId xmlns:a16="http://schemas.microsoft.com/office/drawing/2014/main" id="{75AE507D-4CB8-AC6C-888A-88AAAAA0BC2D}"/>
              </a:ext>
            </a:extLst>
          </p:cNvPr>
          <p:cNvSpPr>
            <a:spLocks noGrp="1"/>
          </p:cNvSpPr>
          <p:nvPr>
            <p:ph sz="quarter" idx="13"/>
          </p:nvPr>
        </p:nvSpPr>
        <p:spPr>
          <a:xfrm>
            <a:off x="3122" y="2059064"/>
            <a:ext cx="6633070" cy="4738559"/>
          </a:xfrm>
        </p:spPr>
        <p:txBody>
          <a:bodyPr vert="horz" lIns="91440" tIns="45720" rIns="91440" bIns="45720" rtlCol="0" anchor="t">
            <a:normAutofit/>
          </a:bodyPr>
          <a:lstStyle/>
          <a:p>
            <a:r>
              <a:rPr lang="en-US" sz="2000" b="1"/>
              <a:t>Hardware (TTU HPCC or equivalent):</a:t>
            </a:r>
            <a:endParaRPr lang="en-US" sz="2000"/>
          </a:p>
          <a:p>
            <a:r>
              <a:rPr lang="en-US" sz="1400" b="1"/>
              <a:t>GPU: NVIDIA RTX 3090 or RTX 4090 (24GB VRAM)</a:t>
            </a:r>
            <a:endParaRPr lang="en-US" sz="1400"/>
          </a:p>
          <a:p>
            <a:r>
              <a:rPr lang="en-US" sz="1400" b="1"/>
              <a:t>CPU: 8+ cores, ≥32GB RAM</a:t>
            </a:r>
            <a:endParaRPr lang="en-US" sz="1400"/>
          </a:p>
          <a:p>
            <a:r>
              <a:rPr lang="en-US" sz="1400" b="1"/>
              <a:t>Storage: 500GB SSD (dataset + checkpoints + logs)</a:t>
            </a:r>
            <a:endParaRPr lang="en-US" sz="1400"/>
          </a:p>
          <a:p>
            <a:r>
              <a:rPr lang="en-US" sz="1400" b="1"/>
              <a:t>Cost: Covered by TTU HPCC allocation (or ~$50/month cloud)</a:t>
            </a:r>
            <a:endParaRPr lang="en-US" sz="1400"/>
          </a:p>
          <a:p>
            <a:r>
              <a:rPr lang="en-US" sz="2000" b="1"/>
              <a:t>Optimizations:</a:t>
            </a:r>
            <a:br>
              <a:rPr lang="en-US" sz="1400" b="1"/>
            </a:br>
            <a:r>
              <a:rPr lang="en-US" sz="1400" b="1"/>
              <a:t>✓ Mixed-precision training (40-50% speedup)</a:t>
            </a:r>
            <a:br>
              <a:rPr lang="en-US" sz="1400" b="1"/>
            </a:br>
            <a:r>
              <a:rPr lang="en-US" sz="1400" b="1"/>
              <a:t>✓ Multi-GPU data parallelism (1.8-1.9× speedup for 2 GPUs)</a:t>
            </a:r>
            <a:br>
              <a:rPr lang="en-US" sz="1400" b="1"/>
            </a:br>
            <a:r>
              <a:rPr lang="en-US" sz="1400" b="1"/>
              <a:t>✓ Pre-computed features (saves 3-5 hours per experiment)</a:t>
            </a:r>
            <a:br>
              <a:rPr lang="en-US" sz="1400" b="1"/>
            </a:br>
            <a:r>
              <a:rPr lang="en-US" sz="1400" b="1"/>
              <a:t>✓ Early stopping (stops training when validation plateaus)</a:t>
            </a:r>
            <a:endParaRPr lang="en-US" sz="1400"/>
          </a:p>
          <a:p>
            <a:r>
              <a:rPr lang="en-US" sz="2000" b="1"/>
              <a:t>Timeline for Completion:</a:t>
            </a:r>
            <a:endParaRPr lang="en-US" sz="2000"/>
          </a:p>
          <a:p>
            <a:r>
              <a:rPr lang="en-US" sz="1400" b="1"/>
              <a:t>Sequential: 150 hours ÷ 8 </a:t>
            </a:r>
            <a:r>
              <a:rPr lang="en-US" sz="1400" b="1" err="1"/>
              <a:t>hrs</a:t>
            </a:r>
            <a:r>
              <a:rPr lang="en-US" sz="1400" b="1"/>
              <a:t>/day = 19 days</a:t>
            </a:r>
            <a:endParaRPr lang="en-US" sz="1400"/>
          </a:p>
          <a:p>
            <a:r>
              <a:rPr lang="en-US" sz="1400" b="1"/>
              <a:t>Parallel (2 GPUs): 150 hours ÷ 24 </a:t>
            </a:r>
            <a:r>
              <a:rPr lang="en-US" sz="1400" b="1" err="1"/>
              <a:t>hrs</a:t>
            </a:r>
            <a:r>
              <a:rPr lang="en-US" sz="1400" b="1"/>
              <a:t>/day = 6-7 days</a:t>
            </a:r>
            <a:endParaRPr lang="en-US" sz="1400"/>
          </a:p>
          <a:p>
            <a:r>
              <a:rPr lang="en-US" sz="1400" b="1"/>
              <a:t>Recommended: 2-3 weeks with aggressive parallelization</a:t>
            </a:r>
            <a:endParaRPr lang="en-US" sz="1400"/>
          </a:p>
          <a:p>
            <a:endParaRPr lang="en-US" sz="1400" b="1"/>
          </a:p>
        </p:txBody>
      </p:sp>
      <p:graphicFrame>
        <p:nvGraphicFramePr>
          <p:cNvPr id="6" name="Table 5">
            <a:extLst>
              <a:ext uri="{FF2B5EF4-FFF2-40B4-BE49-F238E27FC236}">
                <a16:creationId xmlns:a16="http://schemas.microsoft.com/office/drawing/2014/main" id="{724203B6-0B3C-BA19-24A8-E7F42A6324BC}"/>
              </a:ext>
            </a:extLst>
          </p:cNvPr>
          <p:cNvGraphicFramePr>
            <a:graphicFrameLocks noGrp="1"/>
          </p:cNvGraphicFramePr>
          <p:nvPr>
            <p:extLst>
              <p:ext uri="{D42A27DB-BD31-4B8C-83A1-F6EECF244321}">
                <p14:modId xmlns:p14="http://schemas.microsoft.com/office/powerpoint/2010/main" val="1849031050"/>
              </p:ext>
            </p:extLst>
          </p:nvPr>
        </p:nvGraphicFramePr>
        <p:xfrm>
          <a:off x="6641267" y="110462"/>
          <a:ext cx="5080332" cy="6546156"/>
        </p:xfrm>
        <a:graphic>
          <a:graphicData uri="http://schemas.openxmlformats.org/drawingml/2006/table">
            <a:tbl>
              <a:tblPr bandRow="1">
                <a:tableStyleId>{00A15C55-8517-42AA-B614-E9B94910E393}</a:tableStyleId>
              </a:tblPr>
              <a:tblGrid>
                <a:gridCol w="1693444">
                  <a:extLst>
                    <a:ext uri="{9D8B030D-6E8A-4147-A177-3AD203B41FA5}">
                      <a16:colId xmlns:a16="http://schemas.microsoft.com/office/drawing/2014/main" val="2707212008"/>
                    </a:ext>
                  </a:extLst>
                </a:gridCol>
                <a:gridCol w="1693444">
                  <a:extLst>
                    <a:ext uri="{9D8B030D-6E8A-4147-A177-3AD203B41FA5}">
                      <a16:colId xmlns:a16="http://schemas.microsoft.com/office/drawing/2014/main" val="2338872105"/>
                    </a:ext>
                  </a:extLst>
                </a:gridCol>
                <a:gridCol w="1693444">
                  <a:extLst>
                    <a:ext uri="{9D8B030D-6E8A-4147-A177-3AD203B41FA5}">
                      <a16:colId xmlns:a16="http://schemas.microsoft.com/office/drawing/2014/main" val="97161828"/>
                    </a:ext>
                  </a:extLst>
                </a:gridCol>
              </a:tblGrid>
              <a:tr h="350095">
                <a:tc>
                  <a:txBody>
                    <a:bodyPr/>
                    <a:lstStyle/>
                    <a:p>
                      <a:pPr algn="l" fontAlgn="base">
                        <a:lnSpc>
                          <a:spcPts val="2175"/>
                        </a:lnSpc>
                        <a:buNone/>
                      </a:pPr>
                      <a:r>
                        <a:rPr lang="en-US" sz="1800" b="0" i="0">
                          <a:solidFill>
                            <a:schemeClr val="bg2"/>
                          </a:solidFill>
                          <a:effectLst/>
                          <a:latin typeface="Bahnschrift SemiLight"/>
                        </a:rPr>
                        <a:t>Phase</a:t>
                      </a:r>
                      <a:endParaRPr lang="en-US" b="0" i="0">
                        <a:solidFill>
                          <a:schemeClr val="bg2"/>
                        </a:solidFill>
                        <a:effectLst/>
                        <a:latin typeface="Bahnschrift SemiLight"/>
                      </a:endParaRPr>
                    </a:p>
                  </a:txBody>
                  <a:tcPr marL="76200" marR="76200" marT="76200" marB="76200">
                    <a:lnL w="9525" cap="flat" cmpd="sng" algn="ctr">
                      <a:solidFill>
                        <a:srgbClr val="204E8B"/>
                      </a:solidFill>
                      <a:prstDash val="solid"/>
                      <a:round/>
                      <a:headEnd type="none" w="med" len="med"/>
                      <a:tailEnd type="none" w="med" len="med"/>
                    </a:lnL>
                    <a:lnR w="9525" cap="flat" cmpd="sng" algn="ctr">
                      <a:solidFill>
                        <a:srgbClr val="204E8B"/>
                      </a:solidFill>
                      <a:prstDash val="solid"/>
                      <a:round/>
                      <a:headEnd type="none" w="med" len="med"/>
                      <a:tailEnd type="none" w="med" len="med"/>
                    </a:lnR>
                    <a:lnT w="9525" cap="flat" cmpd="sng" algn="ctr">
                      <a:solidFill>
                        <a:srgbClr val="204E8B"/>
                      </a:solidFill>
                      <a:prstDash val="solid"/>
                      <a:round/>
                      <a:headEnd type="none" w="med" len="med"/>
                      <a:tailEnd type="none" w="med" len="med"/>
                    </a:lnT>
                    <a:lnB w="9525" cap="flat" cmpd="sng" algn="ctr">
                      <a:solidFill>
                        <a:srgbClr val="E06A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Duration</a:t>
                      </a:r>
                      <a:endParaRPr lang="en-US" b="0" i="0">
                        <a:solidFill>
                          <a:schemeClr val="bg2"/>
                        </a:solidFill>
                        <a:effectLst/>
                        <a:latin typeface="Bahnschrift SemiLight"/>
                      </a:endParaRPr>
                    </a:p>
                  </a:txBody>
                  <a:tcPr marL="76200" marR="76200" marT="76200" marB="76200">
                    <a:lnL w="9525" cap="flat" cmpd="sng" algn="ctr">
                      <a:solidFill>
                        <a:srgbClr val="204E8B"/>
                      </a:solidFill>
                      <a:prstDash val="solid"/>
                      <a:round/>
                      <a:headEnd type="none" w="med" len="med"/>
                      <a:tailEnd type="none" w="med" len="med"/>
                    </a:lnL>
                    <a:lnR w="9525" cap="flat" cmpd="sng" algn="ctr">
                      <a:solidFill>
                        <a:srgbClr val="20588B"/>
                      </a:solidFill>
                      <a:prstDash val="solid"/>
                      <a:round/>
                      <a:headEnd type="none" w="med" len="med"/>
                      <a:tailEnd type="none" w="med" len="med"/>
                    </a:lnR>
                    <a:lnT w="9525" cap="flat" cmpd="sng" algn="ctr">
                      <a:solidFill>
                        <a:srgbClr val="204E8B"/>
                      </a:solidFill>
                      <a:prstDash val="solid"/>
                      <a:round/>
                      <a:headEnd type="none" w="med" len="med"/>
                      <a:tailEnd type="none" w="med" len="med"/>
                    </a:lnT>
                    <a:lnB w="9525" cap="flat" cmpd="sng" algn="ctr">
                      <a:solidFill>
                        <a:srgbClr val="406A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Notes</a:t>
                      </a:r>
                      <a:endParaRPr lang="en-US" b="0" i="0">
                        <a:solidFill>
                          <a:schemeClr val="bg2"/>
                        </a:solidFill>
                        <a:effectLst/>
                        <a:latin typeface="Bahnschrift SemiLight"/>
                      </a:endParaRPr>
                    </a:p>
                  </a:txBody>
                  <a:tcPr marL="76200" marR="76200" marT="76200" marB="76200">
                    <a:lnL w="9525" cap="flat" cmpd="sng" algn="ctr">
                      <a:solidFill>
                        <a:srgbClr val="20588B"/>
                      </a:solidFill>
                      <a:prstDash val="solid"/>
                      <a:round/>
                      <a:headEnd type="none" w="med" len="med"/>
                      <a:tailEnd type="none" w="med" len="med"/>
                    </a:lnL>
                    <a:lnR w="9525" cap="flat" cmpd="sng" algn="ctr">
                      <a:solidFill>
                        <a:srgbClr val="20588B"/>
                      </a:solidFill>
                      <a:prstDash val="solid"/>
                      <a:round/>
                      <a:headEnd type="none" w="med" len="med"/>
                      <a:tailEnd type="none" w="med" len="med"/>
                    </a:lnR>
                    <a:lnT w="9525" cap="flat" cmpd="sng" algn="ctr">
                      <a:solidFill>
                        <a:srgbClr val="20588B"/>
                      </a:solidFill>
                      <a:prstDash val="solid"/>
                      <a:round/>
                      <a:headEnd type="none" w="med" len="med"/>
                      <a:tailEnd type="none" w="med" len="med"/>
                    </a:lnT>
                    <a:lnB w="9525" cap="flat" cmpd="sng" algn="ctr">
                      <a:solidFill>
                        <a:srgbClr val="605E8B"/>
                      </a:solidFill>
                      <a:prstDash val="solid"/>
                      <a:round/>
                      <a:headEnd type="none" w="med" len="med"/>
                      <a:tailEnd type="none" w="med" len="med"/>
                    </a:lnB>
                    <a:noFill/>
                  </a:tcPr>
                </a:tc>
                <a:extLst>
                  <a:ext uri="{0D108BD9-81ED-4DB2-BD59-A6C34878D82A}">
                    <a16:rowId xmlns:a16="http://schemas.microsoft.com/office/drawing/2014/main" val="3140241103"/>
                  </a:ext>
                </a:extLst>
              </a:tr>
              <a:tr h="761972">
                <a:tc>
                  <a:txBody>
                    <a:bodyPr/>
                    <a:lstStyle/>
                    <a:p>
                      <a:pPr algn="l" fontAlgn="base">
                        <a:lnSpc>
                          <a:spcPts val="2175"/>
                        </a:lnSpc>
                        <a:buNone/>
                      </a:pPr>
                      <a:r>
                        <a:rPr lang="en-US" sz="1800" b="0" i="0">
                          <a:solidFill>
                            <a:schemeClr val="bg2"/>
                          </a:solidFill>
                          <a:effectLst/>
                          <a:latin typeface="Bahnschrift SemiLight"/>
                        </a:rPr>
                        <a:t>NPR feature extraction</a:t>
                      </a:r>
                      <a:endParaRPr lang="en-US" b="0" i="0">
                        <a:solidFill>
                          <a:schemeClr val="bg2"/>
                        </a:solidFill>
                        <a:effectLst/>
                        <a:latin typeface="Bahnschrift SemiLight"/>
                      </a:endParaRPr>
                    </a:p>
                  </a:txBody>
                  <a:tcPr marL="76200" marR="76200" anchor="ctr">
                    <a:lnL w="9525" cap="flat" cmpd="sng" algn="ctr">
                      <a:solidFill>
                        <a:srgbClr val="E06A8B"/>
                      </a:solidFill>
                      <a:prstDash val="solid"/>
                      <a:round/>
                      <a:headEnd type="none" w="med" len="med"/>
                      <a:tailEnd type="none" w="med" len="med"/>
                    </a:lnL>
                    <a:lnR w="9525" cap="flat" cmpd="sng" algn="ctr">
                      <a:solidFill>
                        <a:srgbClr val="406A8B"/>
                      </a:solidFill>
                      <a:prstDash val="solid"/>
                      <a:round/>
                      <a:headEnd type="none" w="med" len="med"/>
                      <a:tailEnd type="none" w="med" len="med"/>
                    </a:lnR>
                    <a:lnT w="9525" cap="flat" cmpd="sng" algn="ctr">
                      <a:solidFill>
                        <a:srgbClr val="E06A8B"/>
                      </a:solidFill>
                      <a:prstDash val="solid"/>
                      <a:round/>
                      <a:headEnd type="none" w="med" len="med"/>
                      <a:tailEnd type="none" w="med" len="med"/>
                    </a:lnT>
                    <a:lnB w="9525" cap="flat" cmpd="sng" algn="ctr">
                      <a:solidFill>
                        <a:srgbClr val="6068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2-3 hours</a:t>
                      </a:r>
                      <a:endParaRPr lang="en-US" b="0" i="0">
                        <a:solidFill>
                          <a:schemeClr val="bg2"/>
                        </a:solidFill>
                        <a:effectLst/>
                        <a:latin typeface="Bahnschrift SemiLight"/>
                      </a:endParaRPr>
                    </a:p>
                  </a:txBody>
                  <a:tcPr marL="76200" marR="76200" anchor="ctr">
                    <a:lnL w="9525" cap="flat" cmpd="sng" algn="ctr">
                      <a:solidFill>
                        <a:srgbClr val="406A8B"/>
                      </a:solidFill>
                      <a:prstDash val="solid"/>
                      <a:round/>
                      <a:headEnd type="none" w="med" len="med"/>
                      <a:tailEnd type="none" w="med" len="med"/>
                    </a:lnL>
                    <a:lnR w="9525" cap="flat" cmpd="sng" algn="ctr">
                      <a:solidFill>
                        <a:srgbClr val="605E8B"/>
                      </a:solidFill>
                      <a:prstDash val="solid"/>
                      <a:round/>
                      <a:headEnd type="none" w="med" len="med"/>
                      <a:tailEnd type="none" w="med" len="med"/>
                    </a:lnR>
                    <a:lnT w="9525" cap="flat" cmpd="sng" algn="ctr">
                      <a:solidFill>
                        <a:srgbClr val="406A8B"/>
                      </a:solidFill>
                      <a:prstDash val="solid"/>
                      <a:round/>
                      <a:headEnd type="none" w="med" len="med"/>
                      <a:tailEnd type="none" w="med" len="med"/>
                    </a:lnT>
                    <a:lnB w="9525" cap="flat" cmpd="sng" algn="ctr">
                      <a:solidFill>
                        <a:srgbClr val="F05F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One-time preprocessing</a:t>
                      </a:r>
                      <a:endParaRPr lang="en-US" b="0" i="0">
                        <a:solidFill>
                          <a:schemeClr val="bg2"/>
                        </a:solidFill>
                        <a:effectLst/>
                        <a:latin typeface="Bahnschrift SemiLight"/>
                      </a:endParaRPr>
                    </a:p>
                  </a:txBody>
                  <a:tcPr marL="76200" marR="76200" anchor="ctr">
                    <a:lnL w="9525" cap="flat" cmpd="sng" algn="ctr">
                      <a:solidFill>
                        <a:srgbClr val="605E8B"/>
                      </a:solidFill>
                      <a:prstDash val="solid"/>
                      <a:round/>
                      <a:headEnd type="none" w="med" len="med"/>
                      <a:tailEnd type="none" w="med" len="med"/>
                    </a:lnL>
                    <a:lnR w="9525" cap="flat" cmpd="sng" algn="ctr">
                      <a:solidFill>
                        <a:srgbClr val="605E8B"/>
                      </a:solidFill>
                      <a:prstDash val="solid"/>
                      <a:round/>
                      <a:headEnd type="none" w="med" len="med"/>
                      <a:tailEnd type="none" w="med" len="med"/>
                    </a:lnR>
                    <a:lnT w="9525" cap="flat" cmpd="sng" algn="ctr">
                      <a:solidFill>
                        <a:srgbClr val="605E8B"/>
                      </a:solidFill>
                      <a:prstDash val="solid"/>
                      <a:round/>
                      <a:headEnd type="none" w="med" len="med"/>
                      <a:tailEnd type="none" w="med" len="med"/>
                    </a:lnT>
                    <a:lnB w="9525" cap="flat" cmpd="sng" algn="ctr">
                      <a:solidFill>
                        <a:srgbClr val="C0678B"/>
                      </a:solidFill>
                      <a:prstDash val="solid"/>
                      <a:round/>
                      <a:headEnd type="none" w="med" len="med"/>
                      <a:tailEnd type="none" w="med" len="med"/>
                    </a:lnB>
                    <a:noFill/>
                  </a:tcPr>
                </a:tc>
                <a:extLst>
                  <a:ext uri="{0D108BD9-81ED-4DB2-BD59-A6C34878D82A}">
                    <a16:rowId xmlns:a16="http://schemas.microsoft.com/office/drawing/2014/main" val="615001610"/>
                  </a:ext>
                </a:extLst>
              </a:tr>
              <a:tr h="761972">
                <a:tc>
                  <a:txBody>
                    <a:bodyPr/>
                    <a:lstStyle/>
                    <a:p>
                      <a:pPr algn="l" fontAlgn="base">
                        <a:lnSpc>
                          <a:spcPts val="2175"/>
                        </a:lnSpc>
                        <a:buNone/>
                      </a:pPr>
                      <a:r>
                        <a:rPr lang="en-US" sz="1800" b="0" i="0">
                          <a:solidFill>
                            <a:schemeClr val="bg2"/>
                          </a:solidFill>
                          <a:effectLst/>
                          <a:latin typeface="Bahnschrift SemiLight"/>
                        </a:rPr>
                        <a:t>Frequency extraction</a:t>
                      </a:r>
                      <a:endParaRPr lang="en-US" b="0" i="0">
                        <a:solidFill>
                          <a:schemeClr val="bg2"/>
                        </a:solidFill>
                        <a:effectLst/>
                        <a:latin typeface="Bahnschrift SemiLight"/>
                      </a:endParaRPr>
                    </a:p>
                  </a:txBody>
                  <a:tcPr marL="76200" marR="76200" anchor="ctr">
                    <a:lnL w="9525" cap="flat" cmpd="sng" algn="ctr">
                      <a:solidFill>
                        <a:srgbClr val="60688B"/>
                      </a:solidFill>
                      <a:prstDash val="solid"/>
                      <a:round/>
                      <a:headEnd type="none" w="med" len="med"/>
                      <a:tailEnd type="none" w="med" len="med"/>
                    </a:lnL>
                    <a:lnR w="9525" cap="flat" cmpd="sng" algn="ctr">
                      <a:solidFill>
                        <a:srgbClr val="F05F8B"/>
                      </a:solidFill>
                      <a:prstDash val="solid"/>
                      <a:round/>
                      <a:headEnd type="none" w="med" len="med"/>
                      <a:tailEnd type="none" w="med" len="med"/>
                    </a:lnR>
                    <a:lnT w="9525" cap="flat" cmpd="sng" algn="ctr">
                      <a:solidFill>
                        <a:srgbClr val="60688B"/>
                      </a:solidFill>
                      <a:prstDash val="solid"/>
                      <a:round/>
                      <a:headEnd type="none" w="med" len="med"/>
                      <a:tailEnd type="none" w="med" len="med"/>
                    </a:lnT>
                    <a:lnB w="9525" cap="flat" cmpd="sng" algn="ctr">
                      <a:solidFill>
                        <a:srgbClr val="B05E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1-2 hours</a:t>
                      </a:r>
                      <a:endParaRPr lang="en-US" b="0" i="0">
                        <a:solidFill>
                          <a:schemeClr val="bg2"/>
                        </a:solidFill>
                        <a:effectLst/>
                        <a:latin typeface="Bahnschrift SemiLight"/>
                      </a:endParaRPr>
                    </a:p>
                  </a:txBody>
                  <a:tcPr marL="76200" marR="76200" anchor="ctr">
                    <a:lnL w="9525" cap="flat" cmpd="sng" algn="ctr">
                      <a:solidFill>
                        <a:srgbClr val="F05F8B"/>
                      </a:solidFill>
                      <a:prstDash val="solid"/>
                      <a:round/>
                      <a:headEnd type="none" w="med" len="med"/>
                      <a:tailEnd type="none" w="med" len="med"/>
                    </a:lnL>
                    <a:lnR w="9525" cap="flat" cmpd="sng" algn="ctr">
                      <a:solidFill>
                        <a:srgbClr val="C0678B"/>
                      </a:solidFill>
                      <a:prstDash val="solid"/>
                      <a:round/>
                      <a:headEnd type="none" w="med" len="med"/>
                      <a:tailEnd type="none" w="med" len="med"/>
                    </a:lnR>
                    <a:lnT w="9525" cap="flat" cmpd="sng" algn="ctr">
                      <a:solidFill>
                        <a:srgbClr val="F05F8B"/>
                      </a:solidFill>
                      <a:prstDash val="solid"/>
                      <a:round/>
                      <a:headEnd type="none" w="med" len="med"/>
                      <a:tailEnd type="none" w="med" len="med"/>
                    </a:lnT>
                    <a:lnB w="9525" cap="flat" cmpd="sng" algn="ctr">
                      <a:solidFill>
                        <a:srgbClr val="0069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One-time preprocessing</a:t>
                      </a:r>
                      <a:endParaRPr lang="en-US" b="0" i="0">
                        <a:solidFill>
                          <a:schemeClr val="bg2"/>
                        </a:solidFill>
                        <a:effectLst/>
                        <a:latin typeface="Bahnschrift SemiLight"/>
                      </a:endParaRPr>
                    </a:p>
                  </a:txBody>
                  <a:tcPr marL="76200" marR="76200" anchor="ctr">
                    <a:lnL w="9525" cap="flat" cmpd="sng" algn="ctr">
                      <a:solidFill>
                        <a:srgbClr val="C0678B"/>
                      </a:solidFill>
                      <a:prstDash val="solid"/>
                      <a:round/>
                      <a:headEnd type="none" w="med" len="med"/>
                      <a:tailEnd type="none" w="med" len="med"/>
                    </a:lnL>
                    <a:lnR w="9525" cap="flat" cmpd="sng" algn="ctr">
                      <a:solidFill>
                        <a:srgbClr val="C0678B"/>
                      </a:solidFill>
                      <a:prstDash val="solid"/>
                      <a:round/>
                      <a:headEnd type="none" w="med" len="med"/>
                      <a:tailEnd type="none" w="med" len="med"/>
                    </a:lnR>
                    <a:lnT w="9525" cap="flat" cmpd="sng" algn="ctr">
                      <a:solidFill>
                        <a:srgbClr val="C0678B"/>
                      </a:solidFill>
                      <a:prstDash val="solid"/>
                      <a:round/>
                      <a:headEnd type="none" w="med" len="med"/>
                      <a:tailEnd type="none" w="med" len="med"/>
                    </a:lnT>
                    <a:lnB w="9525" cap="flat" cmpd="sng" algn="ctr">
                      <a:solidFill>
                        <a:srgbClr val="406A8B"/>
                      </a:solidFill>
                      <a:prstDash val="solid"/>
                      <a:round/>
                      <a:headEnd type="none" w="med" len="med"/>
                      <a:tailEnd type="none" w="med" len="med"/>
                    </a:lnB>
                    <a:noFill/>
                  </a:tcPr>
                </a:tc>
                <a:extLst>
                  <a:ext uri="{0D108BD9-81ED-4DB2-BD59-A6C34878D82A}">
                    <a16:rowId xmlns:a16="http://schemas.microsoft.com/office/drawing/2014/main" val="1377076772"/>
                  </a:ext>
                </a:extLst>
              </a:tr>
              <a:tr h="761972">
                <a:tc>
                  <a:txBody>
                    <a:bodyPr/>
                    <a:lstStyle/>
                    <a:p>
                      <a:pPr algn="l" fontAlgn="base">
                        <a:lnSpc>
                          <a:spcPts val="2175"/>
                        </a:lnSpc>
                        <a:buNone/>
                      </a:pPr>
                      <a:r>
                        <a:rPr lang="en-US" sz="1800" b="0" i="0">
                          <a:solidFill>
                            <a:schemeClr val="bg2"/>
                          </a:solidFill>
                          <a:effectLst/>
                          <a:latin typeface="Bahnschrift SemiLight"/>
                        </a:rPr>
                        <a:t>NPR model training (200 epochs)</a:t>
                      </a:r>
                      <a:endParaRPr lang="en-US" b="0" i="0">
                        <a:solidFill>
                          <a:schemeClr val="bg2"/>
                        </a:solidFill>
                        <a:effectLst/>
                        <a:latin typeface="Bahnschrift SemiLight"/>
                      </a:endParaRPr>
                    </a:p>
                  </a:txBody>
                  <a:tcPr marL="76200" marR="76200" anchor="ctr">
                    <a:lnL w="9525" cap="flat" cmpd="sng" algn="ctr">
                      <a:solidFill>
                        <a:srgbClr val="B05E8B"/>
                      </a:solidFill>
                      <a:prstDash val="solid"/>
                      <a:round/>
                      <a:headEnd type="none" w="med" len="med"/>
                      <a:tailEnd type="none" w="med" len="med"/>
                    </a:lnL>
                    <a:lnR w="9525" cap="flat" cmpd="sng" algn="ctr">
                      <a:solidFill>
                        <a:srgbClr val="00698B"/>
                      </a:solidFill>
                      <a:prstDash val="solid"/>
                      <a:round/>
                      <a:headEnd type="none" w="med" len="med"/>
                      <a:tailEnd type="none" w="med" len="med"/>
                    </a:lnR>
                    <a:lnT w="9525" cap="flat" cmpd="sng" algn="ctr">
                      <a:solidFill>
                        <a:srgbClr val="B05E8B"/>
                      </a:solidFill>
                      <a:prstDash val="solid"/>
                      <a:round/>
                      <a:headEnd type="none" w="med" len="med"/>
                      <a:tailEnd type="none" w="med" len="med"/>
                    </a:lnT>
                    <a:lnB w="9525" cap="flat" cmpd="sng" algn="ctr">
                      <a:solidFill>
                        <a:srgbClr val="C080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8-12 hours</a:t>
                      </a:r>
                      <a:endParaRPr lang="en-US" b="0" i="0">
                        <a:solidFill>
                          <a:schemeClr val="bg2"/>
                        </a:solidFill>
                        <a:effectLst/>
                        <a:latin typeface="Bahnschrift SemiLight"/>
                      </a:endParaRPr>
                    </a:p>
                  </a:txBody>
                  <a:tcPr marL="76200" marR="76200" anchor="ctr">
                    <a:lnL w="9525" cap="flat" cmpd="sng" algn="ctr">
                      <a:solidFill>
                        <a:srgbClr val="00698B"/>
                      </a:solidFill>
                      <a:prstDash val="solid"/>
                      <a:round/>
                      <a:headEnd type="none" w="med" len="med"/>
                      <a:tailEnd type="none" w="med" len="med"/>
                    </a:lnL>
                    <a:lnR w="9525" cap="flat" cmpd="sng" algn="ctr">
                      <a:solidFill>
                        <a:srgbClr val="406A8B"/>
                      </a:solidFill>
                      <a:prstDash val="solid"/>
                      <a:round/>
                      <a:headEnd type="none" w="med" len="med"/>
                      <a:tailEnd type="none" w="med" len="med"/>
                    </a:lnR>
                    <a:lnT w="9525" cap="flat" cmpd="sng" algn="ctr">
                      <a:solidFill>
                        <a:srgbClr val="00698B"/>
                      </a:solidFill>
                      <a:prstDash val="solid"/>
                      <a:round/>
                      <a:headEnd type="none" w="med" len="med"/>
                      <a:tailEnd type="none" w="med" len="med"/>
                    </a:lnT>
                    <a:lnB w="9525" cap="flat" cmpd="sng" algn="ctr">
                      <a:solidFill>
                        <a:srgbClr val="F078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Standard training</a:t>
                      </a:r>
                      <a:endParaRPr lang="en-US" b="0" i="0">
                        <a:solidFill>
                          <a:schemeClr val="bg2"/>
                        </a:solidFill>
                        <a:effectLst/>
                        <a:latin typeface="Bahnschrift SemiLight"/>
                      </a:endParaRPr>
                    </a:p>
                  </a:txBody>
                  <a:tcPr marL="76200" marR="76200" anchor="ctr">
                    <a:lnL w="9525" cap="flat" cmpd="sng" algn="ctr">
                      <a:solidFill>
                        <a:srgbClr val="406A8B"/>
                      </a:solidFill>
                      <a:prstDash val="solid"/>
                      <a:round/>
                      <a:headEnd type="none" w="med" len="med"/>
                      <a:tailEnd type="none" w="med" len="med"/>
                    </a:lnL>
                    <a:lnR w="9525" cap="flat" cmpd="sng" algn="ctr">
                      <a:solidFill>
                        <a:srgbClr val="406A8B"/>
                      </a:solidFill>
                      <a:prstDash val="solid"/>
                      <a:round/>
                      <a:headEnd type="none" w="med" len="med"/>
                      <a:tailEnd type="none" w="med" len="med"/>
                    </a:lnR>
                    <a:lnT w="9525" cap="flat" cmpd="sng" algn="ctr">
                      <a:solidFill>
                        <a:srgbClr val="406A8B"/>
                      </a:solidFill>
                      <a:prstDash val="solid"/>
                      <a:round/>
                      <a:headEnd type="none" w="med" len="med"/>
                      <a:tailEnd type="none" w="med" len="med"/>
                    </a:lnT>
                    <a:lnB w="9525" cap="flat" cmpd="sng" algn="ctr">
                      <a:solidFill>
                        <a:srgbClr val="A0788B"/>
                      </a:solidFill>
                      <a:prstDash val="solid"/>
                      <a:round/>
                      <a:headEnd type="none" w="med" len="med"/>
                      <a:tailEnd type="none" w="med" len="med"/>
                    </a:lnB>
                    <a:noFill/>
                  </a:tcPr>
                </a:tc>
                <a:extLst>
                  <a:ext uri="{0D108BD9-81ED-4DB2-BD59-A6C34878D82A}">
                    <a16:rowId xmlns:a16="http://schemas.microsoft.com/office/drawing/2014/main" val="1414183756"/>
                  </a:ext>
                </a:extLst>
              </a:tr>
              <a:tr h="535439">
                <a:tc>
                  <a:txBody>
                    <a:bodyPr/>
                    <a:lstStyle/>
                    <a:p>
                      <a:pPr algn="l" fontAlgn="base">
                        <a:lnSpc>
                          <a:spcPts val="2175"/>
                        </a:lnSpc>
                        <a:buNone/>
                      </a:pPr>
                      <a:r>
                        <a:rPr lang="en-US" sz="1800" b="0" i="0">
                          <a:solidFill>
                            <a:schemeClr val="bg2"/>
                          </a:solidFill>
                          <a:effectLst/>
                          <a:latin typeface="Bahnschrift SemiLight"/>
                        </a:rPr>
                        <a:t>Adversarial training (PGD)</a:t>
                      </a:r>
                      <a:endParaRPr lang="en-US" b="0" i="0">
                        <a:solidFill>
                          <a:schemeClr val="bg2"/>
                        </a:solidFill>
                        <a:effectLst/>
                        <a:latin typeface="Bahnschrift SemiLight"/>
                      </a:endParaRPr>
                    </a:p>
                  </a:txBody>
                  <a:tcPr marL="76200" marR="76200" anchor="ctr">
                    <a:lnL w="9525" cap="flat" cmpd="sng" algn="ctr">
                      <a:solidFill>
                        <a:srgbClr val="C0808B"/>
                      </a:solidFill>
                      <a:prstDash val="solid"/>
                      <a:round/>
                      <a:headEnd type="none" w="med" len="med"/>
                      <a:tailEnd type="none" w="med" len="med"/>
                    </a:lnL>
                    <a:lnR w="9525" cap="flat" cmpd="sng" algn="ctr">
                      <a:solidFill>
                        <a:srgbClr val="F0788B"/>
                      </a:solidFill>
                      <a:prstDash val="solid"/>
                      <a:round/>
                      <a:headEnd type="none" w="med" len="med"/>
                      <a:tailEnd type="none" w="med" len="med"/>
                    </a:lnR>
                    <a:lnT w="9525" cap="flat" cmpd="sng" algn="ctr">
                      <a:solidFill>
                        <a:srgbClr val="C0808B"/>
                      </a:solidFill>
                      <a:prstDash val="solid"/>
                      <a:round/>
                      <a:headEnd type="none" w="med" len="med"/>
                      <a:tailEnd type="none" w="med" len="med"/>
                    </a:lnT>
                    <a:lnB w="9525" cap="flat" cmpd="sng" algn="ctr">
                      <a:solidFill>
                        <a:srgbClr val="F073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24-36 hours</a:t>
                      </a:r>
                      <a:endParaRPr lang="en-US" b="0" i="0">
                        <a:solidFill>
                          <a:schemeClr val="bg2"/>
                        </a:solidFill>
                        <a:effectLst/>
                        <a:latin typeface="Bahnschrift SemiLight"/>
                      </a:endParaRPr>
                    </a:p>
                  </a:txBody>
                  <a:tcPr marL="76200" marR="76200" anchor="ctr">
                    <a:lnL w="9525" cap="flat" cmpd="sng" algn="ctr">
                      <a:solidFill>
                        <a:srgbClr val="F0788B"/>
                      </a:solidFill>
                      <a:prstDash val="solid"/>
                      <a:round/>
                      <a:headEnd type="none" w="med" len="med"/>
                      <a:tailEnd type="none" w="med" len="med"/>
                    </a:lnL>
                    <a:lnR w="9525" cap="flat" cmpd="sng" algn="ctr">
                      <a:solidFill>
                        <a:srgbClr val="A0788B"/>
                      </a:solidFill>
                      <a:prstDash val="solid"/>
                      <a:round/>
                      <a:headEnd type="none" w="med" len="med"/>
                      <a:tailEnd type="none" w="med" len="med"/>
                    </a:lnR>
                    <a:lnT w="9525" cap="flat" cmpd="sng" algn="ctr">
                      <a:solidFill>
                        <a:srgbClr val="F0788B"/>
                      </a:solidFill>
                      <a:prstDash val="solid"/>
                      <a:round/>
                      <a:headEnd type="none" w="med" len="med"/>
                      <a:tailEnd type="none" w="med" len="med"/>
                    </a:lnT>
                    <a:lnB w="9525" cap="flat" cmpd="sng" algn="ctr">
                      <a:solidFill>
                        <a:srgbClr val="7080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~3-5× slower</a:t>
                      </a:r>
                      <a:endParaRPr lang="en-US" b="0" i="0">
                        <a:solidFill>
                          <a:schemeClr val="bg2"/>
                        </a:solidFill>
                        <a:effectLst/>
                        <a:latin typeface="Bahnschrift SemiLight"/>
                      </a:endParaRPr>
                    </a:p>
                  </a:txBody>
                  <a:tcPr marL="76200" marR="76200" anchor="ctr">
                    <a:lnL w="9525" cap="flat" cmpd="sng" algn="ctr">
                      <a:solidFill>
                        <a:srgbClr val="A0788B"/>
                      </a:solidFill>
                      <a:prstDash val="solid"/>
                      <a:round/>
                      <a:headEnd type="none" w="med" len="med"/>
                      <a:tailEnd type="none" w="med" len="med"/>
                    </a:lnL>
                    <a:lnR w="9525" cap="flat" cmpd="sng" algn="ctr">
                      <a:solidFill>
                        <a:srgbClr val="A0788B"/>
                      </a:solidFill>
                      <a:prstDash val="solid"/>
                      <a:round/>
                      <a:headEnd type="none" w="med" len="med"/>
                      <a:tailEnd type="none" w="med" len="med"/>
                    </a:lnR>
                    <a:lnT w="9525" cap="flat" cmpd="sng" algn="ctr">
                      <a:solidFill>
                        <a:srgbClr val="A0788B"/>
                      </a:solidFill>
                      <a:prstDash val="solid"/>
                      <a:round/>
                      <a:headEnd type="none" w="med" len="med"/>
                      <a:tailEnd type="none" w="med" len="med"/>
                    </a:lnT>
                    <a:lnB w="9525" cap="flat" cmpd="sng" algn="ctr">
                      <a:solidFill>
                        <a:srgbClr val="60818B"/>
                      </a:solidFill>
                      <a:prstDash val="solid"/>
                      <a:round/>
                      <a:headEnd type="none" w="med" len="med"/>
                      <a:tailEnd type="none" w="med" len="med"/>
                    </a:lnB>
                    <a:noFill/>
                  </a:tcPr>
                </a:tc>
                <a:extLst>
                  <a:ext uri="{0D108BD9-81ED-4DB2-BD59-A6C34878D82A}">
                    <a16:rowId xmlns:a16="http://schemas.microsoft.com/office/drawing/2014/main" val="1757788685"/>
                  </a:ext>
                </a:extLst>
              </a:tr>
              <a:tr h="761972">
                <a:tc>
                  <a:txBody>
                    <a:bodyPr/>
                    <a:lstStyle/>
                    <a:p>
                      <a:pPr algn="l" fontAlgn="base">
                        <a:lnSpc>
                          <a:spcPts val="2175"/>
                        </a:lnSpc>
                        <a:buNone/>
                      </a:pPr>
                      <a:r>
                        <a:rPr lang="en-US" sz="1800" b="0" i="0">
                          <a:solidFill>
                            <a:schemeClr val="bg2"/>
                          </a:solidFill>
                          <a:effectLst/>
                          <a:latin typeface="Bahnschrift SemiLight"/>
                        </a:rPr>
                        <a:t>Hybrid model training</a:t>
                      </a:r>
                      <a:endParaRPr lang="en-US" b="0" i="0">
                        <a:solidFill>
                          <a:schemeClr val="bg2"/>
                        </a:solidFill>
                        <a:effectLst/>
                        <a:latin typeface="Bahnschrift SemiLight"/>
                      </a:endParaRPr>
                    </a:p>
                  </a:txBody>
                  <a:tcPr marL="76200" marR="76200" anchor="ctr">
                    <a:lnL w="9525" cap="flat" cmpd="sng" algn="ctr">
                      <a:solidFill>
                        <a:srgbClr val="F0738B"/>
                      </a:solidFill>
                      <a:prstDash val="solid"/>
                      <a:round/>
                      <a:headEnd type="none" w="med" len="med"/>
                      <a:tailEnd type="none" w="med" len="med"/>
                    </a:lnL>
                    <a:lnR w="9525" cap="flat" cmpd="sng" algn="ctr">
                      <a:solidFill>
                        <a:srgbClr val="70808B"/>
                      </a:solidFill>
                      <a:prstDash val="solid"/>
                      <a:round/>
                      <a:headEnd type="none" w="med" len="med"/>
                      <a:tailEnd type="none" w="med" len="med"/>
                    </a:lnR>
                    <a:lnT w="9525" cap="flat" cmpd="sng" algn="ctr">
                      <a:solidFill>
                        <a:srgbClr val="F0738B"/>
                      </a:solidFill>
                      <a:prstDash val="solid"/>
                      <a:round/>
                      <a:headEnd type="none" w="med" len="med"/>
                      <a:tailEnd type="none" w="med" len="med"/>
                    </a:lnT>
                    <a:lnB w="9525" cap="flat" cmpd="sng" algn="ctr">
                      <a:solidFill>
                        <a:srgbClr val="3070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10-15 hours</a:t>
                      </a:r>
                      <a:endParaRPr lang="en-US" b="0" i="0">
                        <a:solidFill>
                          <a:schemeClr val="bg2"/>
                        </a:solidFill>
                        <a:effectLst/>
                        <a:latin typeface="Bahnschrift SemiLight"/>
                      </a:endParaRPr>
                    </a:p>
                  </a:txBody>
                  <a:tcPr marL="76200" marR="76200" anchor="ctr">
                    <a:lnL w="9525" cap="flat" cmpd="sng" algn="ctr">
                      <a:solidFill>
                        <a:srgbClr val="70808B"/>
                      </a:solidFill>
                      <a:prstDash val="solid"/>
                      <a:round/>
                      <a:headEnd type="none" w="med" len="med"/>
                      <a:tailEnd type="none" w="med" len="med"/>
                    </a:lnL>
                    <a:lnR w="9525" cap="flat" cmpd="sng" algn="ctr">
                      <a:solidFill>
                        <a:srgbClr val="60818B"/>
                      </a:solidFill>
                      <a:prstDash val="solid"/>
                      <a:round/>
                      <a:headEnd type="none" w="med" len="med"/>
                      <a:tailEnd type="none" w="med" len="med"/>
                    </a:lnR>
                    <a:lnT w="9525" cap="flat" cmpd="sng" algn="ctr">
                      <a:solidFill>
                        <a:srgbClr val="70808B"/>
                      </a:solidFill>
                      <a:prstDash val="solid"/>
                      <a:round/>
                      <a:headEnd type="none" w="med" len="med"/>
                      <a:tailEnd type="none" w="med" len="med"/>
                    </a:lnT>
                    <a:lnB w="9525" cap="flat" cmpd="sng" algn="ctr">
                      <a:solidFill>
                        <a:srgbClr val="2076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Slightly heavier features</a:t>
                      </a:r>
                      <a:endParaRPr lang="en-US" b="0" i="0">
                        <a:solidFill>
                          <a:schemeClr val="bg2"/>
                        </a:solidFill>
                        <a:effectLst/>
                        <a:latin typeface="Bahnschrift SemiLight"/>
                      </a:endParaRPr>
                    </a:p>
                  </a:txBody>
                  <a:tcPr marL="76200" marR="76200" anchor="ctr">
                    <a:lnL w="9525" cap="flat" cmpd="sng" algn="ctr">
                      <a:solidFill>
                        <a:srgbClr val="60818B"/>
                      </a:solidFill>
                      <a:prstDash val="solid"/>
                      <a:round/>
                      <a:headEnd type="none" w="med" len="med"/>
                      <a:tailEnd type="none" w="med" len="med"/>
                    </a:lnL>
                    <a:lnR w="9525" cap="flat" cmpd="sng" algn="ctr">
                      <a:solidFill>
                        <a:srgbClr val="60818B"/>
                      </a:solidFill>
                      <a:prstDash val="solid"/>
                      <a:round/>
                      <a:headEnd type="none" w="med" len="med"/>
                      <a:tailEnd type="none" w="med" len="med"/>
                    </a:lnR>
                    <a:lnT w="9525" cap="flat" cmpd="sng" algn="ctr">
                      <a:solidFill>
                        <a:srgbClr val="60818B"/>
                      </a:solidFill>
                      <a:prstDash val="solid"/>
                      <a:round/>
                      <a:headEnd type="none" w="med" len="med"/>
                      <a:tailEnd type="none" w="med" len="med"/>
                    </a:lnT>
                    <a:lnB w="9525" cap="flat" cmpd="sng" algn="ctr">
                      <a:solidFill>
                        <a:srgbClr val="00968B"/>
                      </a:solidFill>
                      <a:prstDash val="solid"/>
                      <a:round/>
                      <a:headEnd type="none" w="med" len="med"/>
                      <a:tailEnd type="none" w="med" len="med"/>
                    </a:lnB>
                    <a:noFill/>
                  </a:tcPr>
                </a:tc>
                <a:extLst>
                  <a:ext uri="{0D108BD9-81ED-4DB2-BD59-A6C34878D82A}">
                    <a16:rowId xmlns:a16="http://schemas.microsoft.com/office/drawing/2014/main" val="219876380"/>
                  </a:ext>
                </a:extLst>
              </a:tr>
              <a:tr h="535439">
                <a:tc>
                  <a:txBody>
                    <a:bodyPr/>
                    <a:lstStyle/>
                    <a:p>
                      <a:pPr algn="l" fontAlgn="base">
                        <a:lnSpc>
                          <a:spcPts val="2175"/>
                        </a:lnSpc>
                        <a:buNone/>
                      </a:pPr>
                      <a:r>
                        <a:rPr lang="en-US" sz="1800" b="0" i="0">
                          <a:solidFill>
                            <a:schemeClr val="bg2"/>
                          </a:solidFill>
                          <a:effectLst/>
                          <a:latin typeface="Bahnschrift SemiLight"/>
                        </a:rPr>
                        <a:t>Inference + evaluation</a:t>
                      </a:r>
                      <a:endParaRPr lang="en-US" b="0" i="0">
                        <a:solidFill>
                          <a:schemeClr val="bg2"/>
                        </a:solidFill>
                        <a:effectLst/>
                        <a:latin typeface="Bahnschrift SemiLight"/>
                      </a:endParaRPr>
                    </a:p>
                  </a:txBody>
                  <a:tcPr marL="76200" marR="76200" anchor="ctr">
                    <a:lnL w="9525" cap="flat" cmpd="sng" algn="ctr">
                      <a:solidFill>
                        <a:srgbClr val="30708B"/>
                      </a:solidFill>
                      <a:prstDash val="solid"/>
                      <a:round/>
                      <a:headEnd type="none" w="med" len="med"/>
                      <a:tailEnd type="none" w="med" len="med"/>
                    </a:lnL>
                    <a:lnR w="9525" cap="flat" cmpd="sng" algn="ctr">
                      <a:solidFill>
                        <a:srgbClr val="20768B"/>
                      </a:solidFill>
                      <a:prstDash val="solid"/>
                      <a:round/>
                      <a:headEnd type="none" w="med" len="med"/>
                      <a:tailEnd type="none" w="med" len="med"/>
                    </a:lnR>
                    <a:lnT w="9525" cap="flat" cmpd="sng" algn="ctr">
                      <a:solidFill>
                        <a:srgbClr val="30708B"/>
                      </a:solidFill>
                      <a:prstDash val="solid"/>
                      <a:round/>
                      <a:headEnd type="none" w="med" len="med"/>
                      <a:tailEnd type="none" w="med" len="med"/>
                    </a:lnT>
                    <a:lnB w="9525" cap="flat" cmpd="sng" algn="ctr">
                      <a:solidFill>
                        <a:srgbClr val="2085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4-6 hours</a:t>
                      </a:r>
                      <a:endParaRPr lang="en-US" b="0" i="0">
                        <a:solidFill>
                          <a:schemeClr val="bg2"/>
                        </a:solidFill>
                        <a:effectLst/>
                        <a:latin typeface="Bahnschrift SemiLight"/>
                      </a:endParaRPr>
                    </a:p>
                  </a:txBody>
                  <a:tcPr marL="76200" marR="76200" anchor="ctr">
                    <a:lnL w="9525" cap="flat" cmpd="sng" algn="ctr">
                      <a:solidFill>
                        <a:srgbClr val="20768B"/>
                      </a:solidFill>
                      <a:prstDash val="solid"/>
                      <a:round/>
                      <a:headEnd type="none" w="med" len="med"/>
                      <a:tailEnd type="none" w="med" len="med"/>
                    </a:lnL>
                    <a:lnR w="9525" cap="flat" cmpd="sng" algn="ctr">
                      <a:solidFill>
                        <a:srgbClr val="00968B"/>
                      </a:solidFill>
                      <a:prstDash val="solid"/>
                      <a:round/>
                      <a:headEnd type="none" w="med" len="med"/>
                      <a:tailEnd type="none" w="med" len="med"/>
                    </a:lnR>
                    <a:lnT w="9525" cap="flat" cmpd="sng" algn="ctr">
                      <a:solidFill>
                        <a:srgbClr val="20768B"/>
                      </a:solidFill>
                      <a:prstDash val="solid"/>
                      <a:round/>
                      <a:headEnd type="none" w="med" len="med"/>
                      <a:tailEnd type="none" w="med" len="med"/>
                    </a:lnT>
                    <a:lnB w="9525" cap="flat" cmpd="sng" algn="ctr">
                      <a:solidFill>
                        <a:srgbClr val="3084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Testing on all models</a:t>
                      </a:r>
                      <a:endParaRPr lang="en-US" b="0" i="0">
                        <a:solidFill>
                          <a:schemeClr val="bg2"/>
                        </a:solidFill>
                        <a:effectLst/>
                        <a:latin typeface="Bahnschrift SemiLight"/>
                      </a:endParaRPr>
                    </a:p>
                  </a:txBody>
                  <a:tcPr marL="76200" marR="76200" anchor="ctr">
                    <a:lnL w="9525" cap="flat" cmpd="sng" algn="ctr">
                      <a:solidFill>
                        <a:srgbClr val="00968B"/>
                      </a:solidFill>
                      <a:prstDash val="solid"/>
                      <a:round/>
                      <a:headEnd type="none" w="med" len="med"/>
                      <a:tailEnd type="none" w="med" len="med"/>
                    </a:lnL>
                    <a:lnR w="9525" cap="flat" cmpd="sng" algn="ctr">
                      <a:solidFill>
                        <a:srgbClr val="00968B"/>
                      </a:solidFill>
                      <a:prstDash val="solid"/>
                      <a:round/>
                      <a:headEnd type="none" w="med" len="med"/>
                      <a:tailEnd type="none" w="med" len="med"/>
                    </a:lnR>
                    <a:lnT w="9525" cap="flat" cmpd="sng" algn="ctr">
                      <a:solidFill>
                        <a:srgbClr val="00968B"/>
                      </a:solidFill>
                      <a:prstDash val="solid"/>
                      <a:round/>
                      <a:headEnd type="none" w="med" len="med"/>
                      <a:tailEnd type="none" w="med" len="med"/>
                    </a:lnT>
                    <a:lnB w="9525" cap="flat" cmpd="sng" algn="ctr">
                      <a:solidFill>
                        <a:srgbClr val="C0948B"/>
                      </a:solidFill>
                      <a:prstDash val="solid"/>
                      <a:round/>
                      <a:headEnd type="none" w="med" len="med"/>
                      <a:tailEnd type="none" w="med" len="med"/>
                    </a:lnB>
                    <a:noFill/>
                  </a:tcPr>
                </a:tc>
                <a:extLst>
                  <a:ext uri="{0D108BD9-81ED-4DB2-BD59-A6C34878D82A}">
                    <a16:rowId xmlns:a16="http://schemas.microsoft.com/office/drawing/2014/main" val="228900120"/>
                  </a:ext>
                </a:extLst>
              </a:tr>
              <a:tr h="535439">
                <a:tc>
                  <a:txBody>
                    <a:bodyPr/>
                    <a:lstStyle/>
                    <a:p>
                      <a:pPr algn="l" fontAlgn="base">
                        <a:lnSpc>
                          <a:spcPts val="2175"/>
                        </a:lnSpc>
                        <a:buNone/>
                      </a:pPr>
                      <a:r>
                        <a:rPr lang="en-US" sz="1800" b="0" i="0">
                          <a:solidFill>
                            <a:schemeClr val="bg2"/>
                          </a:solidFill>
                          <a:effectLst/>
                          <a:latin typeface="Bahnschrift SemiLight"/>
                        </a:rPr>
                        <a:t>Total per hypothesis</a:t>
                      </a:r>
                      <a:endParaRPr lang="en-US" b="0" i="0">
                        <a:solidFill>
                          <a:schemeClr val="bg2"/>
                        </a:solidFill>
                        <a:effectLst/>
                        <a:latin typeface="Bahnschrift SemiLight"/>
                      </a:endParaRPr>
                    </a:p>
                  </a:txBody>
                  <a:tcPr marL="76200" marR="76200" anchor="ctr">
                    <a:lnL w="9525" cap="flat" cmpd="sng" algn="ctr">
                      <a:solidFill>
                        <a:srgbClr val="20858B"/>
                      </a:solidFill>
                      <a:prstDash val="solid"/>
                      <a:round/>
                      <a:headEnd type="none" w="med" len="med"/>
                      <a:tailEnd type="none" w="med" len="med"/>
                    </a:lnL>
                    <a:lnR w="9525" cap="flat" cmpd="sng" algn="ctr">
                      <a:solidFill>
                        <a:srgbClr val="30848B"/>
                      </a:solidFill>
                      <a:prstDash val="solid"/>
                      <a:round/>
                      <a:headEnd type="none" w="med" len="med"/>
                      <a:tailEnd type="none" w="med" len="med"/>
                    </a:lnR>
                    <a:lnT w="9525" cap="flat" cmpd="sng" algn="ctr">
                      <a:solidFill>
                        <a:srgbClr val="20858B"/>
                      </a:solidFill>
                      <a:prstDash val="solid"/>
                      <a:round/>
                      <a:headEnd type="none" w="med" len="med"/>
                      <a:tailEnd type="none" w="med" len="med"/>
                    </a:lnT>
                    <a:lnB w="9525" cap="flat" cmpd="sng" algn="ctr">
                      <a:solidFill>
                        <a:srgbClr val="C085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~40-50 hours</a:t>
                      </a:r>
                      <a:endParaRPr lang="en-US" b="0" i="0">
                        <a:solidFill>
                          <a:schemeClr val="bg2"/>
                        </a:solidFill>
                        <a:effectLst/>
                        <a:latin typeface="Bahnschrift SemiLight"/>
                      </a:endParaRPr>
                    </a:p>
                  </a:txBody>
                  <a:tcPr marL="76200" marR="76200" anchor="ctr">
                    <a:lnL w="9525" cap="flat" cmpd="sng" algn="ctr">
                      <a:solidFill>
                        <a:srgbClr val="30848B"/>
                      </a:solidFill>
                      <a:prstDash val="solid"/>
                      <a:round/>
                      <a:headEnd type="none" w="med" len="med"/>
                      <a:tailEnd type="none" w="med" len="med"/>
                    </a:lnL>
                    <a:lnR w="9525" cap="flat" cmpd="sng" algn="ctr">
                      <a:solidFill>
                        <a:srgbClr val="C0948B"/>
                      </a:solidFill>
                      <a:prstDash val="solid"/>
                      <a:round/>
                      <a:headEnd type="none" w="med" len="med"/>
                      <a:tailEnd type="none" w="med" len="med"/>
                    </a:lnR>
                    <a:lnT w="9525" cap="flat" cmpd="sng" algn="ctr">
                      <a:solidFill>
                        <a:srgbClr val="30848B"/>
                      </a:solidFill>
                      <a:prstDash val="solid"/>
                      <a:round/>
                      <a:headEnd type="none" w="med" len="med"/>
                      <a:tailEnd type="none" w="med" len="med"/>
                    </a:lnT>
                    <a:lnB w="9525" cap="flat" cmpd="sng" algn="ctr">
                      <a:solidFill>
                        <a:srgbClr val="708A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Parallelizable</a:t>
                      </a:r>
                      <a:endParaRPr lang="en-US" b="0" i="0">
                        <a:solidFill>
                          <a:schemeClr val="bg2"/>
                        </a:solidFill>
                        <a:effectLst/>
                        <a:latin typeface="Bahnschrift SemiLight"/>
                      </a:endParaRPr>
                    </a:p>
                  </a:txBody>
                  <a:tcPr marL="76200" marR="76200" anchor="ctr">
                    <a:lnL w="9525" cap="flat" cmpd="sng" algn="ctr">
                      <a:solidFill>
                        <a:srgbClr val="C0948B"/>
                      </a:solidFill>
                      <a:prstDash val="solid"/>
                      <a:round/>
                      <a:headEnd type="none" w="med" len="med"/>
                      <a:tailEnd type="none" w="med" len="med"/>
                    </a:lnL>
                    <a:lnR w="9525" cap="flat" cmpd="sng" algn="ctr">
                      <a:solidFill>
                        <a:srgbClr val="C0948B"/>
                      </a:solidFill>
                      <a:prstDash val="solid"/>
                      <a:round/>
                      <a:headEnd type="none" w="med" len="med"/>
                      <a:tailEnd type="none" w="med" len="med"/>
                    </a:lnR>
                    <a:lnT w="9525" cap="flat" cmpd="sng" algn="ctr">
                      <a:solidFill>
                        <a:srgbClr val="C0948B"/>
                      </a:solidFill>
                      <a:prstDash val="solid"/>
                      <a:round/>
                      <a:headEnd type="none" w="med" len="med"/>
                      <a:tailEnd type="none" w="med" len="med"/>
                    </a:lnT>
                    <a:lnB w="9525" cap="flat" cmpd="sng" algn="ctr">
                      <a:solidFill>
                        <a:srgbClr val="B0868B"/>
                      </a:solidFill>
                      <a:prstDash val="solid"/>
                      <a:round/>
                      <a:headEnd type="none" w="med" len="med"/>
                      <a:tailEnd type="none" w="med" len="med"/>
                    </a:lnB>
                    <a:noFill/>
                  </a:tcPr>
                </a:tc>
                <a:extLst>
                  <a:ext uri="{0D108BD9-81ED-4DB2-BD59-A6C34878D82A}">
                    <a16:rowId xmlns:a16="http://schemas.microsoft.com/office/drawing/2014/main" val="346918257"/>
                  </a:ext>
                </a:extLst>
              </a:tr>
              <a:tr h="535439">
                <a:tc>
                  <a:txBody>
                    <a:bodyPr/>
                    <a:lstStyle/>
                    <a:p>
                      <a:pPr algn="l" fontAlgn="base">
                        <a:lnSpc>
                          <a:spcPts val="2175"/>
                        </a:lnSpc>
                        <a:buNone/>
                      </a:pPr>
                      <a:r>
                        <a:rPr lang="en-US" sz="1800" b="0" i="0">
                          <a:solidFill>
                            <a:schemeClr val="bg2"/>
                          </a:solidFill>
                          <a:effectLst/>
                          <a:latin typeface="Bahnschrift SemiLight"/>
                        </a:rPr>
                        <a:t>Total all three</a:t>
                      </a:r>
                      <a:endParaRPr lang="en-US" b="0" i="0">
                        <a:solidFill>
                          <a:schemeClr val="bg2"/>
                        </a:solidFill>
                        <a:effectLst/>
                        <a:latin typeface="Bahnschrift SemiLight"/>
                      </a:endParaRPr>
                    </a:p>
                  </a:txBody>
                  <a:tcPr marL="76200" marR="76200" anchor="ctr">
                    <a:lnL w="9525" cap="flat" cmpd="sng" algn="ctr">
                      <a:solidFill>
                        <a:srgbClr val="C0858B"/>
                      </a:solidFill>
                      <a:prstDash val="solid"/>
                      <a:round/>
                      <a:headEnd type="none" w="med" len="med"/>
                      <a:tailEnd type="none" w="med" len="med"/>
                    </a:lnL>
                    <a:lnR w="9525" cap="flat" cmpd="sng" algn="ctr">
                      <a:solidFill>
                        <a:srgbClr val="708A8B"/>
                      </a:solidFill>
                      <a:prstDash val="solid"/>
                      <a:round/>
                      <a:headEnd type="none" w="med" len="med"/>
                      <a:tailEnd type="none" w="med" len="med"/>
                    </a:lnR>
                    <a:lnT w="9525" cap="flat" cmpd="sng" algn="ctr">
                      <a:solidFill>
                        <a:srgbClr val="C0858B"/>
                      </a:solidFill>
                      <a:prstDash val="solid"/>
                      <a:round/>
                      <a:headEnd type="none" w="med" len="med"/>
                      <a:tailEnd type="none" w="med" len="med"/>
                    </a:lnT>
                    <a:lnB w="9525" cap="flat" cmpd="sng" algn="ctr">
                      <a:solidFill>
                        <a:srgbClr val="C085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~100-150 hours</a:t>
                      </a:r>
                      <a:endParaRPr lang="en-US" b="0" i="0">
                        <a:solidFill>
                          <a:schemeClr val="bg2"/>
                        </a:solidFill>
                        <a:effectLst/>
                        <a:latin typeface="Bahnschrift SemiLight"/>
                      </a:endParaRPr>
                    </a:p>
                  </a:txBody>
                  <a:tcPr marL="76200" marR="76200" anchor="ctr">
                    <a:lnL w="9525" cap="flat" cmpd="sng" algn="ctr">
                      <a:solidFill>
                        <a:srgbClr val="708A8B"/>
                      </a:solidFill>
                      <a:prstDash val="solid"/>
                      <a:round/>
                      <a:headEnd type="none" w="med" len="med"/>
                      <a:tailEnd type="none" w="med" len="med"/>
                    </a:lnL>
                    <a:lnR w="9525" cap="flat" cmpd="sng" algn="ctr">
                      <a:solidFill>
                        <a:srgbClr val="B0868B"/>
                      </a:solidFill>
                      <a:prstDash val="solid"/>
                      <a:round/>
                      <a:headEnd type="none" w="med" len="med"/>
                      <a:tailEnd type="none" w="med" len="med"/>
                    </a:lnR>
                    <a:lnT w="9525" cap="flat" cmpd="sng" algn="ctr">
                      <a:solidFill>
                        <a:srgbClr val="708A8B"/>
                      </a:solidFill>
                      <a:prstDash val="solid"/>
                      <a:round/>
                      <a:headEnd type="none" w="med" len="med"/>
                      <a:tailEnd type="none" w="med" len="med"/>
                    </a:lnT>
                    <a:lnB w="9525" cap="flat" cmpd="sng" algn="ctr">
                      <a:solidFill>
                        <a:srgbClr val="708A8B"/>
                      </a:solidFill>
                      <a:prstDash val="solid"/>
                      <a:round/>
                      <a:headEnd type="none" w="med" len="med"/>
                      <a:tailEnd type="none" w="med" len="med"/>
                    </a:lnB>
                    <a:noFill/>
                  </a:tcPr>
                </a:tc>
                <a:tc>
                  <a:txBody>
                    <a:bodyPr/>
                    <a:lstStyle/>
                    <a:p>
                      <a:pPr algn="l" fontAlgn="base">
                        <a:lnSpc>
                          <a:spcPts val="2175"/>
                        </a:lnSpc>
                        <a:buNone/>
                      </a:pPr>
                      <a:r>
                        <a:rPr lang="en-US" sz="1800" b="0" i="0">
                          <a:solidFill>
                            <a:schemeClr val="bg2"/>
                          </a:solidFill>
                          <a:effectLst/>
                          <a:latin typeface="Bahnschrift SemiLight"/>
                        </a:rPr>
                        <a:t>2-3 weeks wall time</a:t>
                      </a:r>
                      <a:endParaRPr lang="en-US" b="0" i="0">
                        <a:solidFill>
                          <a:schemeClr val="bg2"/>
                        </a:solidFill>
                        <a:effectLst/>
                        <a:latin typeface="Bahnschrift SemiLight"/>
                      </a:endParaRPr>
                    </a:p>
                  </a:txBody>
                  <a:tcPr marL="76200" marR="76200" anchor="ctr">
                    <a:lnL w="9525" cap="flat" cmpd="sng" algn="ctr">
                      <a:solidFill>
                        <a:srgbClr val="B0868B"/>
                      </a:solidFill>
                      <a:prstDash val="solid"/>
                      <a:round/>
                      <a:headEnd type="none" w="med" len="med"/>
                      <a:tailEnd type="none" w="med" len="med"/>
                    </a:lnL>
                    <a:lnR w="9525" cap="flat" cmpd="sng" algn="ctr">
                      <a:solidFill>
                        <a:srgbClr val="B0868B"/>
                      </a:solidFill>
                      <a:prstDash val="solid"/>
                      <a:round/>
                      <a:headEnd type="none" w="med" len="med"/>
                      <a:tailEnd type="none" w="med" len="med"/>
                    </a:lnR>
                    <a:lnT w="9525" cap="flat" cmpd="sng" algn="ctr">
                      <a:solidFill>
                        <a:srgbClr val="B0868B"/>
                      </a:solidFill>
                      <a:prstDash val="solid"/>
                      <a:round/>
                      <a:headEnd type="none" w="med" len="med"/>
                      <a:tailEnd type="none" w="med" len="med"/>
                    </a:lnT>
                    <a:lnB w="9525" cap="flat" cmpd="sng" algn="ctr">
                      <a:solidFill>
                        <a:srgbClr val="B0868B"/>
                      </a:solidFill>
                      <a:prstDash val="solid"/>
                      <a:round/>
                      <a:headEnd type="none" w="med" len="med"/>
                      <a:tailEnd type="none" w="med" len="med"/>
                    </a:lnB>
                    <a:noFill/>
                  </a:tcPr>
                </a:tc>
                <a:extLst>
                  <a:ext uri="{0D108BD9-81ED-4DB2-BD59-A6C34878D82A}">
                    <a16:rowId xmlns:a16="http://schemas.microsoft.com/office/drawing/2014/main" val="3592948527"/>
                  </a:ext>
                </a:extLst>
              </a:tr>
            </a:tbl>
          </a:graphicData>
        </a:graphic>
      </p:graphicFrame>
    </p:spTree>
    <p:extLst>
      <p:ext uri="{BB962C8B-B14F-4D97-AF65-F5344CB8AC3E}">
        <p14:creationId xmlns:p14="http://schemas.microsoft.com/office/powerpoint/2010/main" val="198993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499839-9666-B983-B7D3-39DC6EED6675}"/>
              </a:ext>
            </a:extLst>
          </p:cNvPr>
          <p:cNvSpPr>
            <a:spLocks noGrp="1"/>
          </p:cNvSpPr>
          <p:nvPr>
            <p:ph type="title"/>
          </p:nvPr>
        </p:nvSpPr>
        <p:spPr>
          <a:xfrm>
            <a:off x="612776" y="634998"/>
            <a:ext cx="10945188" cy="2059433"/>
          </a:xfrm>
        </p:spPr>
        <p:txBody>
          <a:bodyPr/>
          <a:lstStyle/>
          <a:p>
            <a:r>
              <a:rPr lang="en-US" b="1"/>
              <a:t>Deliverables</a:t>
            </a:r>
            <a:br>
              <a:rPr lang="en-US" b="1"/>
            </a:br>
            <a:r>
              <a:rPr lang="en-US"/>
              <a:t>December 9th</a:t>
            </a:r>
            <a:endParaRPr lang="en-US" b="1"/>
          </a:p>
        </p:txBody>
      </p:sp>
      <p:graphicFrame>
        <p:nvGraphicFramePr>
          <p:cNvPr id="5" name="Content Placeholder 4" descr="Flexible text blocks SmartArt graphic">
            <a:extLst>
              <a:ext uri="{FF2B5EF4-FFF2-40B4-BE49-F238E27FC236}">
                <a16:creationId xmlns:a16="http://schemas.microsoft.com/office/drawing/2014/main" id="{745A5028-0DBB-80EF-887A-5F0686EB1341}"/>
              </a:ext>
            </a:extLst>
          </p:cNvPr>
          <p:cNvGraphicFramePr>
            <a:graphicFrameLocks noGrp="1"/>
          </p:cNvGraphicFramePr>
          <p:nvPr>
            <p:ph sz="quarter" idx="13"/>
            <p:extLst>
              <p:ext uri="{D42A27DB-BD31-4B8C-83A1-F6EECF244321}">
                <p14:modId xmlns:p14="http://schemas.microsoft.com/office/powerpoint/2010/main" val="2596277597"/>
              </p:ext>
            </p:extLst>
          </p:nvPr>
        </p:nvGraphicFramePr>
        <p:xfrm>
          <a:off x="633413" y="3426460"/>
          <a:ext cx="10925175" cy="26289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616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A87EA-8BB3-79C6-656A-1A8ABD658D7E}"/>
              </a:ext>
            </a:extLst>
          </p:cNvPr>
          <p:cNvSpPr>
            <a:spLocks noGrp="1"/>
          </p:cNvSpPr>
          <p:nvPr>
            <p:ph type="ctrTitle"/>
          </p:nvPr>
        </p:nvSpPr>
        <p:spPr>
          <a:xfrm>
            <a:off x="515815" y="4362766"/>
            <a:ext cx="11042149" cy="1493518"/>
          </a:xfrm>
        </p:spPr>
        <p:txBody>
          <a:bodyPr/>
          <a:lstStyle/>
          <a:p>
            <a:r>
              <a:rPr lang="en-US"/>
              <a:t>Q+A</a:t>
            </a:r>
          </a:p>
        </p:txBody>
      </p:sp>
      <p:sp>
        <p:nvSpPr>
          <p:cNvPr id="3" name="Subtitle 2">
            <a:extLst>
              <a:ext uri="{FF2B5EF4-FFF2-40B4-BE49-F238E27FC236}">
                <a16:creationId xmlns:a16="http://schemas.microsoft.com/office/drawing/2014/main" id="{E61DF94A-DA27-1E29-408E-F5360E814FB0}"/>
              </a:ext>
            </a:extLst>
          </p:cNvPr>
          <p:cNvSpPr>
            <a:spLocks noGrp="1"/>
          </p:cNvSpPr>
          <p:nvPr>
            <p:ph type="subTitle" idx="1"/>
          </p:nvPr>
        </p:nvSpPr>
        <p:spPr>
          <a:xfrm>
            <a:off x="634030" y="5856285"/>
            <a:ext cx="10923934" cy="366715"/>
          </a:xfrm>
        </p:spPr>
        <p:txBody>
          <a:bodyPr>
            <a:normAutofit/>
          </a:bodyPr>
          <a:lstStyle/>
          <a:p>
            <a:r>
              <a:rPr lang="en-US"/>
              <a:t>We will now open the floor for questions.</a:t>
            </a:r>
          </a:p>
        </p:txBody>
      </p:sp>
      <p:pic>
        <p:nvPicPr>
          <p:cNvPr id="12" name="Picture Placeholder 11" descr="A group of wrenches in a blue shelf">
            <a:extLst>
              <a:ext uri="{FF2B5EF4-FFF2-40B4-BE49-F238E27FC236}">
                <a16:creationId xmlns:a16="http://schemas.microsoft.com/office/drawing/2014/main" id="{EA4B4470-84FA-1667-F541-522F748F19DE}"/>
              </a:ext>
            </a:extLst>
          </p:cNvPr>
          <p:cNvPicPr>
            <a:picLocks noGrp="1" noChangeAspect="1"/>
          </p:cNvPicPr>
          <p:nvPr>
            <p:ph type="pic" sz="quarter" idx="17"/>
          </p:nvPr>
        </p:nvPicPr>
        <p:blipFill>
          <a:blip r:embed="rId2"/>
          <a:srcRect l="10" r="10"/>
          <a:stretch>
            <a:fillRect/>
          </a:stretch>
        </p:blipFill>
        <p:spPr>
          <a:prstGeom prst="rect">
            <a:avLst/>
          </a:prstGeom>
        </p:spPr>
      </p:pic>
    </p:spTree>
    <p:extLst>
      <p:ext uri="{BB962C8B-B14F-4D97-AF65-F5344CB8AC3E}">
        <p14:creationId xmlns:p14="http://schemas.microsoft.com/office/powerpoint/2010/main" val="327273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0D9FB-B08B-6550-BEBF-B430741924E7}"/>
              </a:ext>
            </a:extLst>
          </p:cNvPr>
          <p:cNvSpPr>
            <a:spLocks noGrp="1"/>
          </p:cNvSpPr>
          <p:nvPr>
            <p:ph type="title"/>
          </p:nvPr>
        </p:nvSpPr>
        <p:spPr>
          <a:xfrm>
            <a:off x="634029" y="634999"/>
            <a:ext cx="5652471" cy="2242190"/>
          </a:xfrm>
        </p:spPr>
        <p:txBody>
          <a:bodyPr/>
          <a:lstStyle/>
          <a:p>
            <a:r>
              <a:rPr lang="en-US" sz="8000"/>
              <a:t>The Deepfake problem</a:t>
            </a:r>
          </a:p>
        </p:txBody>
      </p:sp>
      <p:pic>
        <p:nvPicPr>
          <p:cNvPr id="14" name="Picture Placeholder 13">
            <a:extLst>
              <a:ext uri="{FF2B5EF4-FFF2-40B4-BE49-F238E27FC236}">
                <a16:creationId xmlns:a16="http://schemas.microsoft.com/office/drawing/2014/main" id="{1A769757-B5FE-8CE8-AAD1-1C3ABFDC494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652" b="6652"/>
          <a:stretch/>
        </p:blipFill>
        <p:spPr>
          <a:xfrm>
            <a:off x="6920529" y="0"/>
            <a:ext cx="5271472" cy="6858000"/>
          </a:xfrm>
        </p:spPr>
      </p:pic>
      <p:sp>
        <p:nvSpPr>
          <p:cNvPr id="5" name="TextBox 4">
            <a:extLst>
              <a:ext uri="{FF2B5EF4-FFF2-40B4-BE49-F238E27FC236}">
                <a16:creationId xmlns:a16="http://schemas.microsoft.com/office/drawing/2014/main" id="{0F5AA07F-53FE-1940-257E-AC3759A12254}"/>
              </a:ext>
            </a:extLst>
          </p:cNvPr>
          <p:cNvSpPr txBox="1"/>
          <p:nvPr/>
        </p:nvSpPr>
        <p:spPr>
          <a:xfrm>
            <a:off x="634029" y="4058653"/>
            <a:ext cx="5652471" cy="1938992"/>
          </a:xfrm>
          <a:prstGeom prst="rect">
            <a:avLst/>
          </a:prstGeom>
          <a:noFill/>
        </p:spPr>
        <p:txBody>
          <a:bodyPr wrap="square" rtlCol="0">
            <a:spAutoFit/>
          </a:bodyPr>
          <a:lstStyle/>
          <a:p>
            <a:pPr marL="285750" indent="-285750">
              <a:buFont typeface="Arial" panose="020B0604020202020204" pitchFamily="34" charset="0"/>
              <a:buChar char="•"/>
            </a:pPr>
            <a:r>
              <a:rPr lang="en-US" sz="2000"/>
              <a:t>Current detectors work well on training data, </a:t>
            </a:r>
            <a:r>
              <a:rPr lang="en-US" sz="2000" b="1"/>
              <a:t>but fail </a:t>
            </a:r>
            <a:r>
              <a:rPr lang="en-US" sz="2000" b="1" u="sng"/>
              <a:t>catastrophically </a:t>
            </a:r>
            <a:r>
              <a:rPr lang="en-US" sz="2000" b="1"/>
              <a:t>on unseen generators</a:t>
            </a:r>
          </a:p>
          <a:p>
            <a:pPr marL="285750" indent="-285750">
              <a:buFont typeface="Arial" panose="020B0604020202020204" pitchFamily="34" charset="0"/>
              <a:buChar char="•"/>
            </a:pPr>
            <a:r>
              <a:rPr lang="en-US" sz="2000"/>
              <a:t>The real world has a plethora of generation models; we must be able to generalize to keep up</a:t>
            </a:r>
          </a:p>
        </p:txBody>
      </p:sp>
    </p:spTree>
    <p:extLst>
      <p:ext uri="{BB962C8B-B14F-4D97-AF65-F5344CB8AC3E}">
        <p14:creationId xmlns:p14="http://schemas.microsoft.com/office/powerpoint/2010/main" val="154517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C7084-C959-6935-0D99-455326A78F99}"/>
              </a:ext>
            </a:extLst>
          </p:cNvPr>
          <p:cNvSpPr>
            <a:spLocks noGrp="1"/>
          </p:cNvSpPr>
          <p:nvPr>
            <p:ph type="title"/>
          </p:nvPr>
        </p:nvSpPr>
        <p:spPr>
          <a:xfrm>
            <a:off x="634030" y="2129474"/>
            <a:ext cx="10923934" cy="3733410"/>
          </a:xfrm>
        </p:spPr>
        <p:txBody>
          <a:bodyPr/>
          <a:lstStyle/>
          <a:p>
            <a:r>
              <a:rPr lang="en-US" b="1"/>
              <a:t>The Generalization crisis</a:t>
            </a:r>
          </a:p>
        </p:txBody>
      </p:sp>
    </p:spTree>
    <p:extLst>
      <p:ext uri="{BB962C8B-B14F-4D97-AF65-F5344CB8AC3E}">
        <p14:creationId xmlns:p14="http://schemas.microsoft.com/office/powerpoint/2010/main" val="1751885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D6372-CF10-7C5A-09E2-BEA4D20DBBB0}"/>
              </a:ext>
            </a:extLst>
          </p:cNvPr>
          <p:cNvSpPr>
            <a:spLocks noGrp="1"/>
          </p:cNvSpPr>
          <p:nvPr>
            <p:ph type="title"/>
          </p:nvPr>
        </p:nvSpPr>
        <p:spPr>
          <a:xfrm>
            <a:off x="429887" y="561425"/>
            <a:ext cx="4171609" cy="1892808"/>
          </a:xfrm>
        </p:spPr>
        <p:txBody>
          <a:bodyPr/>
          <a:lstStyle/>
          <a:p>
            <a:r>
              <a:rPr lang="en-US"/>
              <a:t>What everyone else is doing</a:t>
            </a:r>
          </a:p>
        </p:txBody>
      </p:sp>
      <p:sp>
        <p:nvSpPr>
          <p:cNvPr id="3" name="Content Placeholder 2">
            <a:extLst>
              <a:ext uri="{FF2B5EF4-FFF2-40B4-BE49-F238E27FC236}">
                <a16:creationId xmlns:a16="http://schemas.microsoft.com/office/drawing/2014/main" id="{69B2D2D0-29B1-F6D2-2A2C-A8DCCFE3596A}"/>
              </a:ext>
            </a:extLst>
          </p:cNvPr>
          <p:cNvSpPr>
            <a:spLocks noGrp="1"/>
          </p:cNvSpPr>
          <p:nvPr>
            <p:ph sz="quarter" idx="14"/>
          </p:nvPr>
        </p:nvSpPr>
        <p:spPr>
          <a:xfrm>
            <a:off x="4734724" y="561425"/>
            <a:ext cx="7772400" cy="2240280"/>
          </a:xfrm>
        </p:spPr>
        <p:txBody>
          <a:bodyPr/>
          <a:lstStyle/>
          <a:p>
            <a:r>
              <a:rPr lang="en-US" sz="2400" b="1"/>
              <a:t>Conventional Methods</a:t>
            </a:r>
          </a:p>
          <a:p>
            <a:pPr marL="342900" indent="-342900">
              <a:buFont typeface="Arial" panose="020B0604020202020204" pitchFamily="34" charset="0"/>
              <a:buChar char="•"/>
            </a:pPr>
            <a:r>
              <a:rPr lang="en-US" b="1"/>
              <a:t>Frequency based detection (Frank, Durall, F3-Net)</a:t>
            </a:r>
          </a:p>
          <a:p>
            <a:pPr marL="571500" lvl="1" indent="-342900">
              <a:buFont typeface="Arial" panose="020B0604020202020204" pitchFamily="34" charset="0"/>
              <a:buChar char="•"/>
            </a:pPr>
            <a:r>
              <a:rPr lang="en-US"/>
              <a:t>Analyzed global patterns across entire image</a:t>
            </a:r>
          </a:p>
          <a:p>
            <a:pPr marL="571500" lvl="1" indent="-342900">
              <a:buFont typeface="Arial" panose="020B0604020202020204" pitchFamily="34" charset="0"/>
              <a:buChar char="•"/>
            </a:pPr>
            <a:r>
              <a:rPr lang="en-US"/>
              <a:t>Looked at spectral distribution</a:t>
            </a:r>
          </a:p>
          <a:p>
            <a:pPr marL="342900" indent="-342900">
              <a:buFont typeface="Arial" panose="020B0604020202020204" pitchFamily="34" charset="0"/>
              <a:buChar char="•"/>
            </a:pPr>
            <a:r>
              <a:rPr lang="en-US" b="1"/>
              <a:t>Image-based detection (CNN Detection, </a:t>
            </a:r>
            <a:r>
              <a:rPr lang="en-US" b="1" err="1"/>
              <a:t>Patchfor</a:t>
            </a:r>
            <a:r>
              <a:rPr lang="en-US" b="1"/>
              <a:t>)</a:t>
            </a:r>
          </a:p>
          <a:p>
            <a:pPr marL="571500" lvl="1" indent="-342900">
              <a:buFont typeface="Arial" panose="020B0604020202020204" pitchFamily="34" charset="0"/>
              <a:buChar char="•"/>
            </a:pPr>
            <a:r>
              <a:rPr lang="en-US"/>
              <a:t>Trained on pixels directly</a:t>
            </a:r>
          </a:p>
          <a:p>
            <a:pPr marL="571500" lvl="1" indent="-342900">
              <a:buFont typeface="Arial" panose="020B0604020202020204" pitchFamily="34" charset="0"/>
              <a:buChar char="•"/>
            </a:pPr>
            <a:r>
              <a:rPr lang="en-US"/>
              <a:t>Found model specific “fingerprints)</a:t>
            </a:r>
          </a:p>
          <a:p>
            <a:pPr lvl="1"/>
            <a:endParaRPr lang="en-US"/>
          </a:p>
          <a:p>
            <a:pPr lvl="1"/>
            <a:r>
              <a:rPr lang="en-US" i="1"/>
              <a:t>“Frequency-based artifacts are insufficient for achieving generalization detection” – </a:t>
            </a:r>
            <a:r>
              <a:rPr lang="en-US" i="1" err="1"/>
              <a:t>FreGAN</a:t>
            </a:r>
            <a:r>
              <a:rPr lang="en-US" i="1"/>
              <a:t> findings</a:t>
            </a:r>
          </a:p>
          <a:p>
            <a:endParaRPr lang="en-US"/>
          </a:p>
        </p:txBody>
      </p:sp>
      <p:pic>
        <p:nvPicPr>
          <p:cNvPr id="6" name="Picture 5">
            <a:extLst>
              <a:ext uri="{FF2B5EF4-FFF2-40B4-BE49-F238E27FC236}">
                <a16:creationId xmlns:a16="http://schemas.microsoft.com/office/drawing/2014/main" id="{B31DBB4C-38CB-D356-0DCB-61DF2C82580C}"/>
              </a:ext>
            </a:extLst>
          </p:cNvPr>
          <p:cNvPicPr>
            <a:picLocks noChangeAspect="1"/>
          </p:cNvPicPr>
          <p:nvPr/>
        </p:nvPicPr>
        <p:blipFill>
          <a:blip r:embed="rId3"/>
          <a:stretch>
            <a:fillRect/>
          </a:stretch>
        </p:blipFill>
        <p:spPr>
          <a:xfrm>
            <a:off x="0" y="4493986"/>
            <a:ext cx="6027174" cy="2364015"/>
          </a:xfrm>
          <a:prstGeom prst="rect">
            <a:avLst/>
          </a:prstGeom>
        </p:spPr>
      </p:pic>
      <p:pic>
        <p:nvPicPr>
          <p:cNvPr id="8" name="Picture 7">
            <a:extLst>
              <a:ext uri="{FF2B5EF4-FFF2-40B4-BE49-F238E27FC236}">
                <a16:creationId xmlns:a16="http://schemas.microsoft.com/office/drawing/2014/main" id="{0C120415-B9F0-CABC-B98B-C0526671AD29}"/>
              </a:ext>
            </a:extLst>
          </p:cNvPr>
          <p:cNvPicPr>
            <a:picLocks noChangeAspect="1"/>
          </p:cNvPicPr>
          <p:nvPr/>
        </p:nvPicPr>
        <p:blipFill>
          <a:blip r:embed="rId4"/>
          <a:stretch>
            <a:fillRect/>
          </a:stretch>
        </p:blipFill>
        <p:spPr>
          <a:xfrm>
            <a:off x="6027174" y="4497003"/>
            <a:ext cx="6164826" cy="2360997"/>
          </a:xfrm>
          <a:prstGeom prst="rect">
            <a:avLst/>
          </a:prstGeom>
        </p:spPr>
      </p:pic>
    </p:spTree>
    <p:extLst>
      <p:ext uri="{BB962C8B-B14F-4D97-AF65-F5344CB8AC3E}">
        <p14:creationId xmlns:p14="http://schemas.microsoft.com/office/powerpoint/2010/main" val="1149942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072A-5F3E-FB56-A498-3CACC2BCD40B}"/>
              </a:ext>
            </a:extLst>
          </p:cNvPr>
          <p:cNvSpPr>
            <a:spLocks noGrp="1"/>
          </p:cNvSpPr>
          <p:nvPr>
            <p:ph type="title"/>
          </p:nvPr>
        </p:nvSpPr>
        <p:spPr>
          <a:xfrm>
            <a:off x="634029" y="631702"/>
            <a:ext cx="5652471" cy="2241439"/>
          </a:xfrm>
        </p:spPr>
        <p:txBody>
          <a:bodyPr anchor="b">
            <a:normAutofit/>
          </a:bodyPr>
          <a:lstStyle/>
          <a:p>
            <a:r>
              <a:rPr lang="en-US"/>
              <a:t>The deep-fake problem</a:t>
            </a:r>
          </a:p>
        </p:txBody>
      </p:sp>
      <p:sp>
        <p:nvSpPr>
          <p:cNvPr id="4" name="Content Placeholder 3">
            <a:extLst>
              <a:ext uri="{FF2B5EF4-FFF2-40B4-BE49-F238E27FC236}">
                <a16:creationId xmlns:a16="http://schemas.microsoft.com/office/drawing/2014/main" id="{42DE842F-FDC7-B259-9F3B-88630D44DFA3}"/>
              </a:ext>
            </a:extLst>
          </p:cNvPr>
          <p:cNvSpPr>
            <a:spLocks noGrp="1"/>
          </p:cNvSpPr>
          <p:nvPr>
            <p:ph sz="quarter" idx="14"/>
          </p:nvPr>
        </p:nvSpPr>
        <p:spPr>
          <a:xfrm>
            <a:off x="634028" y="3429000"/>
            <a:ext cx="6236003" cy="2607949"/>
          </a:xfrm>
        </p:spPr>
        <p:txBody>
          <a:bodyPr>
            <a:noAutofit/>
          </a:bodyPr>
          <a:lstStyle/>
          <a:p>
            <a:r>
              <a:rPr lang="en-US" b="1"/>
              <a:t>Cross-Generator Performance Breakdown:</a:t>
            </a:r>
          </a:p>
          <a:p>
            <a:pPr marL="342900" indent="-342900">
              <a:buFont typeface="Arial" panose="020B0604020202020204" pitchFamily="34" charset="0"/>
              <a:buChar char="•"/>
            </a:pPr>
            <a:r>
              <a:rPr lang="en-US"/>
              <a:t>ProGAN -&gt; ProGAN: 95% accuracy</a:t>
            </a:r>
          </a:p>
          <a:p>
            <a:pPr marL="342900" indent="-342900">
              <a:buFont typeface="Arial" panose="020B0604020202020204" pitchFamily="34" charset="0"/>
              <a:buChar char="•"/>
            </a:pPr>
            <a:r>
              <a:rPr lang="en-US"/>
              <a:t>ProGAN -&gt; StyleGAN: 63% accuracy</a:t>
            </a:r>
          </a:p>
          <a:p>
            <a:pPr marL="342900" indent="-342900">
              <a:buFont typeface="Arial" panose="020B0604020202020204" pitchFamily="34" charset="0"/>
              <a:buChar char="•"/>
            </a:pPr>
            <a:r>
              <a:rPr lang="en-US"/>
              <a:t>ProGAN -&gt; Diffusion: 40% accuracy</a:t>
            </a:r>
          </a:p>
          <a:p>
            <a:r>
              <a:rPr lang="en-US" b="1"/>
              <a:t>Root Cause: Overfitting to training distribution</a:t>
            </a:r>
          </a:p>
          <a:p>
            <a:pPr marL="342900" indent="-342900">
              <a:buFont typeface="Arial" panose="020B0604020202020204" pitchFamily="34" charset="0"/>
              <a:buChar char="•"/>
            </a:pPr>
            <a:r>
              <a:rPr lang="en-US"/>
              <a:t>Frequency methods fail due to diverse patterns</a:t>
            </a:r>
          </a:p>
          <a:p>
            <a:pPr marL="342900" indent="-342900">
              <a:buFont typeface="Arial" panose="020B0604020202020204" pitchFamily="34" charset="0"/>
              <a:buChar char="•"/>
            </a:pPr>
            <a:r>
              <a:rPr lang="en-US"/>
              <a:t>Spatial methods lack architectural understanding</a:t>
            </a:r>
            <a:endParaRPr lang="en-US" b="1"/>
          </a:p>
          <a:p>
            <a:r>
              <a:rPr lang="en-US" b="1" i="1"/>
              <a:t>We need </a:t>
            </a:r>
            <a:r>
              <a:rPr lang="en-US" b="1" i="1" u="sng"/>
              <a:t>universal</a:t>
            </a:r>
            <a:r>
              <a:rPr lang="en-US" b="1" i="1"/>
              <a:t> detection even for Diffusion</a:t>
            </a:r>
            <a:endParaRPr lang="en-US" i="1"/>
          </a:p>
        </p:txBody>
      </p:sp>
      <p:pic>
        <p:nvPicPr>
          <p:cNvPr id="9" name="Picture Placeholder 8">
            <a:extLst>
              <a:ext uri="{FF2B5EF4-FFF2-40B4-BE49-F238E27FC236}">
                <a16:creationId xmlns:a16="http://schemas.microsoft.com/office/drawing/2014/main" id="{2A1F30E1-6929-CA53-9D12-AE08FC58D3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6992" b="6992"/>
          <a:stretch/>
        </p:blipFill>
        <p:spPr>
          <a:xfrm>
            <a:off x="6920528" y="0"/>
            <a:ext cx="5305669" cy="6858000"/>
          </a:xfrm>
          <a:noFill/>
        </p:spPr>
      </p:pic>
    </p:spTree>
    <p:extLst>
      <p:ext uri="{BB962C8B-B14F-4D97-AF65-F5344CB8AC3E}">
        <p14:creationId xmlns:p14="http://schemas.microsoft.com/office/powerpoint/2010/main" val="948600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95BC-422B-A85A-2E04-A4833391E4A5}"/>
              </a:ext>
            </a:extLst>
          </p:cNvPr>
          <p:cNvSpPr>
            <a:spLocks noGrp="1"/>
          </p:cNvSpPr>
          <p:nvPr>
            <p:ph type="title"/>
          </p:nvPr>
        </p:nvSpPr>
        <p:spPr>
          <a:xfrm>
            <a:off x="679431" y="2390915"/>
            <a:ext cx="4939316" cy="2454796"/>
          </a:xfrm>
        </p:spPr>
        <p:txBody>
          <a:bodyPr/>
          <a:lstStyle/>
          <a:p>
            <a:r>
              <a:rPr lang="en-US"/>
              <a:t>The </a:t>
            </a:r>
            <a:br>
              <a:rPr lang="en-US"/>
            </a:br>
            <a:r>
              <a:rPr lang="en-US"/>
              <a:t>Key Observation</a:t>
            </a:r>
          </a:p>
        </p:txBody>
      </p:sp>
      <p:sp>
        <p:nvSpPr>
          <p:cNvPr id="3" name="Content Placeholder 2">
            <a:extLst>
              <a:ext uri="{FF2B5EF4-FFF2-40B4-BE49-F238E27FC236}">
                <a16:creationId xmlns:a16="http://schemas.microsoft.com/office/drawing/2014/main" id="{4712B780-5656-CAC2-9401-035E03E2B6BB}"/>
              </a:ext>
            </a:extLst>
          </p:cNvPr>
          <p:cNvSpPr>
            <a:spLocks noGrp="1"/>
          </p:cNvSpPr>
          <p:nvPr>
            <p:ph sz="quarter" idx="13"/>
          </p:nvPr>
        </p:nvSpPr>
        <p:spPr>
          <a:xfrm>
            <a:off x="6321610" y="1424057"/>
            <a:ext cx="4891505" cy="4140547"/>
          </a:xfrm>
        </p:spPr>
        <p:txBody>
          <a:bodyPr/>
          <a:lstStyle/>
          <a:p>
            <a:pPr marL="285750" indent="-285750">
              <a:buFont typeface="Arial" panose="020B0604020202020204" pitchFamily="34" charset="0"/>
              <a:buChar char="•"/>
            </a:pPr>
            <a:r>
              <a:rPr lang="en-US" sz="2000" b="1"/>
              <a:t>Up-sampling is generally used everywhere</a:t>
            </a:r>
          </a:p>
          <a:p>
            <a:pPr marL="514350" lvl="1" indent="-285750">
              <a:buFont typeface="Arial" panose="020B0604020202020204" pitchFamily="34" charset="0"/>
              <a:buChar char="•"/>
            </a:pPr>
            <a:r>
              <a:rPr lang="en-US"/>
              <a:t>All GANs use it (ProGAN, StyleGAN, </a:t>
            </a:r>
            <a:r>
              <a:rPr lang="en-US" err="1"/>
              <a:t>BigGAN</a:t>
            </a:r>
            <a:r>
              <a:rPr lang="en-US"/>
              <a:t>, etc.)</a:t>
            </a:r>
          </a:p>
          <a:p>
            <a:pPr marL="514350" lvl="1" indent="-285750">
              <a:buFont typeface="Arial" panose="020B0604020202020204" pitchFamily="34" charset="0"/>
              <a:buChar char="•"/>
            </a:pPr>
            <a:r>
              <a:rPr lang="en-US"/>
              <a:t>All Diffusion models use it via U-Net Decoder</a:t>
            </a:r>
          </a:p>
          <a:p>
            <a:pPr marL="285750" indent="-285750">
              <a:buFont typeface="Arial" panose="020B0604020202020204" pitchFamily="34" charset="0"/>
              <a:buChar char="•"/>
            </a:pPr>
            <a:r>
              <a:rPr lang="en-US" sz="2000" b="1"/>
              <a:t>Up-sampling transforms low resolution images to high resolution</a:t>
            </a:r>
          </a:p>
          <a:p>
            <a:pPr marL="514350" lvl="1" indent="-285750">
              <a:buFont typeface="Arial" panose="020B0604020202020204" pitchFamily="34" charset="0"/>
              <a:buChar char="•"/>
            </a:pPr>
            <a:r>
              <a:rPr lang="en-US" u="sng"/>
              <a:t>This creates artifacts as LOCAL correlations between neighboring pixels</a:t>
            </a:r>
          </a:p>
          <a:p>
            <a:pPr marL="514350" lvl="1" indent="-285750">
              <a:buFont typeface="Arial" panose="020B0604020202020204" pitchFamily="34" charset="0"/>
              <a:buChar char="•"/>
            </a:pPr>
            <a:endParaRPr lang="en-US" u="sng"/>
          </a:p>
          <a:p>
            <a:pPr lvl="1"/>
            <a:r>
              <a:rPr lang="en-US" i="1"/>
              <a:t>Nearest neighbor interpolation makes 2×2 pixels share the same value”</a:t>
            </a:r>
            <a:endParaRPr lang="en-US" i="1" u="sng"/>
          </a:p>
        </p:txBody>
      </p:sp>
    </p:spTree>
    <p:extLst>
      <p:ext uri="{BB962C8B-B14F-4D97-AF65-F5344CB8AC3E}">
        <p14:creationId xmlns:p14="http://schemas.microsoft.com/office/powerpoint/2010/main" val="1088893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60D7-F74C-CD9E-C576-1CB8FFE8778E}"/>
              </a:ext>
            </a:extLst>
          </p:cNvPr>
          <p:cNvSpPr>
            <a:spLocks noGrp="1"/>
          </p:cNvSpPr>
          <p:nvPr>
            <p:ph type="title"/>
          </p:nvPr>
        </p:nvSpPr>
        <p:spPr>
          <a:xfrm>
            <a:off x="634030" y="2129474"/>
            <a:ext cx="10923934" cy="3727767"/>
          </a:xfrm>
        </p:spPr>
        <p:txBody>
          <a:bodyPr/>
          <a:lstStyle/>
          <a:p>
            <a:r>
              <a:rPr lang="en-US" sz="11500" b="1" u="sng"/>
              <a:t>NPR METHOD</a:t>
            </a:r>
            <a:r>
              <a:rPr lang="en-US" sz="11500" b="1"/>
              <a:t>: A Universal solution</a:t>
            </a:r>
          </a:p>
        </p:txBody>
      </p:sp>
    </p:spTree>
    <p:extLst>
      <p:ext uri="{BB962C8B-B14F-4D97-AF65-F5344CB8AC3E}">
        <p14:creationId xmlns:p14="http://schemas.microsoft.com/office/powerpoint/2010/main" val="1858387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B16D-2F4A-F938-64C3-F8B6808F5004}"/>
              </a:ext>
            </a:extLst>
          </p:cNvPr>
          <p:cNvSpPr>
            <a:spLocks noGrp="1"/>
          </p:cNvSpPr>
          <p:nvPr>
            <p:ph type="title"/>
          </p:nvPr>
        </p:nvSpPr>
        <p:spPr>
          <a:xfrm>
            <a:off x="634029" y="631702"/>
            <a:ext cx="6595446" cy="2241439"/>
          </a:xfrm>
        </p:spPr>
        <p:txBody>
          <a:bodyPr>
            <a:noAutofit/>
          </a:bodyPr>
          <a:lstStyle/>
          <a:p>
            <a:r>
              <a:rPr lang="en-US"/>
              <a:t>Neighboring pixel relationships</a:t>
            </a:r>
          </a:p>
        </p:txBody>
      </p:sp>
      <p:sp>
        <p:nvSpPr>
          <p:cNvPr id="5" name="Content Placeholder 4">
            <a:extLst>
              <a:ext uri="{FF2B5EF4-FFF2-40B4-BE49-F238E27FC236}">
                <a16:creationId xmlns:a16="http://schemas.microsoft.com/office/drawing/2014/main" id="{6BCE1C32-E3BE-E820-0C0D-D82105EBFBD0}"/>
              </a:ext>
            </a:extLst>
          </p:cNvPr>
          <p:cNvSpPr>
            <a:spLocks noGrp="1"/>
          </p:cNvSpPr>
          <p:nvPr>
            <p:ph sz="quarter" idx="14"/>
          </p:nvPr>
        </p:nvSpPr>
        <p:spPr>
          <a:xfrm>
            <a:off x="634028" y="3429000"/>
            <a:ext cx="6595447" cy="2614292"/>
          </a:xfrm>
        </p:spPr>
        <p:txBody>
          <a:bodyPr vert="horz" lIns="91440" tIns="45720" rIns="91440" bIns="45720" rtlCol="0" anchor="t">
            <a:noAutofit/>
          </a:bodyPr>
          <a:lstStyle/>
          <a:p>
            <a:pPr>
              <a:spcBef>
                <a:spcPts val="0"/>
              </a:spcBef>
            </a:pPr>
            <a:r>
              <a:rPr lang="en-US" sz="2000" b="1"/>
              <a:t>Mathematical Foundation:</a:t>
            </a:r>
          </a:p>
          <a:p>
            <a:pPr marL="342900" indent="-342900">
              <a:spcBef>
                <a:spcPts val="0"/>
              </a:spcBef>
              <a:buFont typeface="Arial" panose="020B0604020202020204" pitchFamily="34" charset="0"/>
              <a:buChar char="•"/>
            </a:pPr>
            <a:r>
              <a:rPr lang="en-US" sz="2000"/>
              <a:t>Divides images into 2x2 grids and calculates differences between neighboring pixels</a:t>
            </a:r>
          </a:p>
          <a:p>
            <a:pPr marL="342900" indent="-342900">
              <a:spcBef>
                <a:spcPts val="0"/>
              </a:spcBef>
              <a:buFont typeface="Arial" panose="020B0604020202020204" pitchFamily="34" charset="0"/>
              <a:buChar char="•"/>
            </a:pPr>
            <a:r>
              <a:rPr lang="en-US" sz="2000"/>
              <a:t>Each grid: V = [w1, w2, w3, w4]</a:t>
            </a:r>
          </a:p>
          <a:p>
            <a:pPr marL="342900" indent="-342900">
              <a:spcBef>
                <a:spcPts val="0"/>
              </a:spcBef>
              <a:buFont typeface="Arial" panose="020B0604020202020204" pitchFamily="34" charset="0"/>
              <a:buChar char="•"/>
            </a:pPr>
            <a:r>
              <a:rPr lang="en-US" sz="2000"/>
              <a:t>NPR(V) = [0, w2-w1, w3-w1, w4-w1]</a:t>
            </a:r>
          </a:p>
          <a:p>
            <a:pPr>
              <a:spcBef>
                <a:spcPts val="0"/>
              </a:spcBef>
              <a:buSzPct val="75000"/>
            </a:pPr>
            <a:r>
              <a:rPr lang="en-US" sz="2000" b="1"/>
              <a:t>Why It Detects Fakes:</a:t>
            </a:r>
          </a:p>
          <a:p>
            <a:pPr marL="342900" indent="-342900">
              <a:spcBef>
                <a:spcPts val="0"/>
              </a:spcBef>
              <a:buFont typeface="Arial" panose="020B0604020202020204" pitchFamily="34" charset="0"/>
              <a:buChar char="•"/>
            </a:pPr>
            <a:r>
              <a:rPr lang="en-US" sz="2000"/>
              <a:t>Real photo pixels are independent</a:t>
            </a:r>
          </a:p>
          <a:p>
            <a:pPr marL="342900" indent="-342900">
              <a:spcBef>
                <a:spcPts val="0"/>
              </a:spcBef>
              <a:buFont typeface="Arial" panose="020B0604020202020204" pitchFamily="34" charset="0"/>
              <a:buChar char="•"/>
            </a:pPr>
            <a:r>
              <a:rPr lang="en-US" sz="2000"/>
              <a:t>Up sampling creates dependencies in generated images</a:t>
            </a:r>
          </a:p>
          <a:p>
            <a:pPr marL="342900" indent="-342900">
              <a:spcBef>
                <a:spcPts val="0"/>
              </a:spcBef>
              <a:buFont typeface="Arial" panose="020B0604020202020204" pitchFamily="34" charset="0"/>
              <a:buChar char="•"/>
            </a:pPr>
            <a:r>
              <a:rPr lang="en-US" sz="2000"/>
              <a:t>CNN translation invariance preserves artifacts</a:t>
            </a:r>
          </a:p>
          <a:p>
            <a:pPr>
              <a:spcBef>
                <a:spcPts val="0"/>
              </a:spcBef>
              <a:buSzPct val="75000"/>
            </a:pPr>
            <a:endParaRPr lang="en-US" sz="2000"/>
          </a:p>
        </p:txBody>
      </p:sp>
      <p:pic>
        <p:nvPicPr>
          <p:cNvPr id="12" name="Picture Placeholder 11" descr="A brick wall with a painted letter w">
            <a:extLst>
              <a:ext uri="{FF2B5EF4-FFF2-40B4-BE49-F238E27FC236}">
                <a16:creationId xmlns:a16="http://schemas.microsoft.com/office/drawing/2014/main" id="{3E0AFD3B-9159-7D1F-8B58-1035155C97D4}"/>
              </a:ext>
            </a:extLst>
          </p:cNvPr>
          <p:cNvPicPr>
            <a:picLocks noGrp="1" noChangeAspect="1"/>
          </p:cNvPicPr>
          <p:nvPr>
            <p:ph type="pic" sz="quarter" idx="13"/>
          </p:nvPr>
        </p:nvPicPr>
        <p:blipFill>
          <a:blip r:embed="rId3"/>
          <a:srcRect t="11" b="11"/>
          <a:stretch>
            <a:fillRect/>
          </a:stretch>
        </p:blipFill>
        <p:spPr>
          <a:prstGeom prst="rect">
            <a:avLst/>
          </a:prstGeom>
        </p:spPr>
      </p:pic>
    </p:spTree>
    <p:extLst>
      <p:ext uri="{BB962C8B-B14F-4D97-AF65-F5344CB8AC3E}">
        <p14:creationId xmlns:p14="http://schemas.microsoft.com/office/powerpoint/2010/main" val="1834936329"/>
      </p:ext>
    </p:extLst>
  </p:cSld>
  <p:clrMapOvr>
    <a:masterClrMapping/>
  </p:clrMapOvr>
</p:sld>
</file>

<file path=ppt/theme/theme1.xml><?xml version="1.0" encoding="utf-8"?>
<a:theme xmlns:a="http://schemas.openxmlformats.org/drawingml/2006/main" name="BlockworkElegance_Sales">
  <a:themeElements>
    <a:clrScheme name="Custom 27">
      <a:dk1>
        <a:srgbClr val="000000"/>
      </a:dk1>
      <a:lt1>
        <a:srgbClr val="FFFFFF"/>
      </a:lt1>
      <a:dk2>
        <a:srgbClr val="000102"/>
      </a:dk2>
      <a:lt2>
        <a:srgbClr val="F7E6D3"/>
      </a:lt2>
      <a:accent1>
        <a:srgbClr val="28436C"/>
      </a:accent1>
      <a:accent2>
        <a:srgbClr val="F3BC24"/>
      </a:accent2>
      <a:accent3>
        <a:srgbClr val="8E7B63"/>
      </a:accent3>
      <a:accent4>
        <a:srgbClr val="CC563B"/>
      </a:accent4>
      <a:accent5>
        <a:srgbClr val="A3452F"/>
      </a:accent5>
      <a:accent6>
        <a:srgbClr val="2B241E"/>
      </a:accent6>
      <a:hlink>
        <a:srgbClr val="FDF2D3"/>
      </a:hlink>
      <a:folHlink>
        <a:srgbClr val="512218"/>
      </a:folHlink>
    </a:clrScheme>
    <a:fontScheme name="Custom 23">
      <a:majorFont>
        <a:latin typeface="Bahnschrift SemiLight"/>
        <a:ea typeface=""/>
        <a:cs typeface=""/>
      </a:majorFont>
      <a:minorFont>
        <a:latin typeface="Bahnschrif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workElegance_Sales_win32_KO_V8" id="{A89DB808-B929-4D35-8D17-1EDB8C621B73}" vid="{E738F25A-09DF-4C5B-B9DC-CE0EE2B25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59F4493-28C5-41EE-82D6-BF149D0719C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1A4212-02C6-475D-B332-DC5017D04534}">
  <ds:schemaRefs>
    <ds:schemaRef ds:uri="http://schemas.microsoft.com/sharepoint/v3/contenttype/forms"/>
  </ds:schemaRefs>
</ds:datastoreItem>
</file>

<file path=customXml/itemProps3.xml><?xml version="1.0" encoding="utf-8"?>
<ds:datastoreItem xmlns:ds="http://schemas.openxmlformats.org/officeDocument/2006/customXml" ds:itemID="{52185BFC-6E97-4C88-9034-F2A7ED1C005E}">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4870</Words>
  <Application>Microsoft Office PowerPoint</Application>
  <PresentationFormat>Widescreen</PresentationFormat>
  <Paragraphs>404</Paragraphs>
  <Slides>27</Slides>
  <Notes>23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Aptos</vt:lpstr>
      <vt:lpstr>Arial</vt:lpstr>
      <vt:lpstr>Arial,Sans-Serif</vt:lpstr>
      <vt:lpstr>Bahnschrift</vt:lpstr>
      <vt:lpstr>Bahnschrift SemiBold</vt:lpstr>
      <vt:lpstr>Bahnschrift SemiLight</vt:lpstr>
      <vt:lpstr>Calibri</vt:lpstr>
      <vt:lpstr>fkGroteskNeue</vt:lpstr>
      <vt:lpstr>BlockworkElegance_Sales</vt:lpstr>
      <vt:lpstr>Rethinking deepfake detection</vt:lpstr>
      <vt:lpstr>We Can No Longer trust what we see </vt:lpstr>
      <vt:lpstr>The Deepfake problem</vt:lpstr>
      <vt:lpstr>The Generalization crisis</vt:lpstr>
      <vt:lpstr>What everyone else is doing</vt:lpstr>
      <vt:lpstr>The deep-fake problem</vt:lpstr>
      <vt:lpstr>The  Key Observation</vt:lpstr>
      <vt:lpstr>NPR METHOD: A Universal solution</vt:lpstr>
      <vt:lpstr>Neighboring pixel relationships</vt:lpstr>
      <vt:lpstr>Up-sampling operation</vt:lpstr>
      <vt:lpstr>Why this works</vt:lpstr>
      <vt:lpstr>Mean accuracy across 28 different generators using NPR with ProGAN training only</vt:lpstr>
      <vt:lpstr>PowerPoint Presentation</vt:lpstr>
      <vt:lpstr>PowerPoint Presentation</vt:lpstr>
      <vt:lpstr>Class Activation Map (CAM) Visualization  "The CAMs for real images highlight a broader portion of the image, whereas the CAMs for fake images tend to emphasize localized regions."</vt:lpstr>
      <vt:lpstr>NPR Hyperparameters </vt:lpstr>
      <vt:lpstr>OUR HYPOTHESES</vt:lpstr>
      <vt:lpstr>Implementation Architecture</vt:lpstr>
      <vt:lpstr>Experiments: </vt:lpstr>
      <vt:lpstr>Training Data: ForenSynths ProGAN 4-Class </vt:lpstr>
      <vt:lpstr>Test Datasets for Hypothesis 1: 2025 Newest models </vt:lpstr>
      <vt:lpstr>NPR has exploitable vulnerabilities (Hypothesis 2): </vt:lpstr>
      <vt:lpstr>PowerPoint Presentation</vt:lpstr>
      <vt:lpstr>PowerPoint Presentation</vt:lpstr>
      <vt:lpstr>Hardware Requirements &amp; Time Estimates:</vt:lpstr>
      <vt:lpstr>Deliverables December 9th</vt:lpstr>
      <vt:lpstr>Q+A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Gabriel Simiyu</dc:creator>
  <cp:lastModifiedBy>Simiyu, Gabriel</cp:lastModifiedBy>
  <cp:revision>2</cp:revision>
  <dcterms:created xsi:type="dcterms:W3CDTF">2024-06-26T20:20:27Z</dcterms:created>
  <dcterms:modified xsi:type="dcterms:W3CDTF">2025-11-19T06:21:54Z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